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Lexen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exend-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exen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e2f110de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8e2f110ded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70da84807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70da84807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chemeClr val="lt2"/>
                </a:highlight>
                <a:latin typeface="Times New Roman"/>
                <a:ea typeface="Times New Roman"/>
                <a:cs typeface="Times New Roman"/>
                <a:sym typeface="Times New Roman"/>
              </a:rPr>
              <a:t>What happens if we increase n? Larger n amplifies the effect by further increasing the denominator.</a:t>
            </a:r>
            <a:endParaRPr sz="1200">
              <a:solidFill>
                <a:srgbClr val="212121"/>
              </a:solidFill>
              <a:highlight>
                <a:schemeClr val="lt2"/>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12121"/>
              </a:solidFill>
              <a:highlight>
                <a:schemeClr val="lt2"/>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212121"/>
              </a:solidFill>
              <a:highlight>
                <a:schemeClr val="lt2"/>
              </a:highlight>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b70da84807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b70da84807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 I still see different shades; Only works for me if you fully cover the rest of the image; (see hidden slide). - Quilee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b773c385d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b773c385d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70da84807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70da84807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70da84807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70da84807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70da84807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70da84807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70da848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70da848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rPr>
              <a:t>A wealth of</a:t>
            </a:r>
            <a:r>
              <a:rPr lang="en" sz="900">
                <a:solidFill>
                  <a:schemeClr val="dk1"/>
                </a:solidFill>
              </a:rPr>
              <a:t> scientific evidence supports normalization as a versatile and robust mechanism in visual processing, from cellular to system-level functions. The empirical evidence is interdisciplinary drawing from neurophysiology, neuroimaging, and psychophysics. </a:t>
            </a:r>
            <a:endParaRPr sz="900">
              <a:solidFill>
                <a:schemeClr val="dk1"/>
              </a:solidFill>
            </a:endParaRPr>
          </a:p>
          <a:p>
            <a:pPr indent="0" lvl="0" marL="0" rtl="0" algn="l">
              <a:lnSpc>
                <a:spcPct val="115000"/>
              </a:lnSpc>
              <a:spcBef>
                <a:spcPts val="1200"/>
              </a:spcBef>
              <a:spcAft>
                <a:spcPts val="0"/>
              </a:spcAft>
              <a:buNone/>
            </a:pPr>
            <a:r>
              <a:rPr lang="en" sz="900">
                <a:solidFill>
                  <a:schemeClr val="dk1"/>
                </a:solidFill>
              </a:rPr>
              <a:t>References:</a:t>
            </a:r>
            <a:endParaRPr sz="900">
              <a:solidFill>
                <a:schemeClr val="dk1"/>
              </a:solidFill>
            </a:endParaRPr>
          </a:p>
          <a:p>
            <a:pPr indent="-285750" lvl="0" marL="457200" rtl="0" algn="l">
              <a:lnSpc>
                <a:spcPct val="115000"/>
              </a:lnSpc>
              <a:spcBef>
                <a:spcPts val="1200"/>
              </a:spcBef>
              <a:spcAft>
                <a:spcPts val="0"/>
              </a:spcAft>
              <a:buClr>
                <a:schemeClr val="dk1"/>
              </a:buClr>
              <a:buSzPts val="900"/>
              <a:buFont typeface="Arial"/>
              <a:buAutoNum type="arabicPeriod"/>
            </a:pPr>
            <a:r>
              <a:rPr lang="en" sz="900">
                <a:solidFill>
                  <a:schemeClr val="dk1"/>
                </a:solidFill>
              </a:rPr>
              <a:t>Heeger, D.J. (1992). Normalization of cell responses in cat striate cortex. Visual Neuroscience, 9, 181-197.</a:t>
            </a:r>
            <a:endParaRPr sz="900">
              <a:solidFill>
                <a:schemeClr val="dk1"/>
              </a:solidFill>
            </a:endParaRPr>
          </a:p>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rPr>
              <a:t>Carandini, M., &amp; Heeger, D.J. (2012). Normalization as a canonical neural computation. Nature Reviews Neuroscience, 13, 51-62.</a:t>
            </a:r>
            <a:endParaRPr sz="900">
              <a:solidFill>
                <a:schemeClr val="dk1"/>
              </a:solidFill>
            </a:endParaRPr>
          </a:p>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rPr>
              <a:t>Cavanaugh, J.R., Bair, W., &amp; Movshon, J.A. (2002). Nature and interaction of signals from the receptive field center and surround in macaque V1 neurons. Journal of Neurophysiology, 88(5), 2530-2546.</a:t>
            </a:r>
            <a:endParaRPr sz="900">
              <a:solidFill>
                <a:schemeClr val="dk1"/>
              </a:solidFill>
            </a:endParaRPr>
          </a:p>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rPr>
              <a:t>Reynolds, J.H., &amp; Heeger, D.J. (2009). The normalization model of attention. Neuron, 61(2), 168-185.</a:t>
            </a:r>
            <a:endParaRPr sz="900">
              <a:solidFill>
                <a:schemeClr val="dk1"/>
              </a:solidFill>
            </a:endParaRPr>
          </a:p>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rPr>
              <a:t>Carandini, M. et al. (1997). Linearity and normalization in simple cells of the macaque primary visual cortex. The Journal of Neuroscience, 17(21), 8621-8644.</a:t>
            </a:r>
            <a:endParaRPr sz="900">
              <a:solidFill>
                <a:schemeClr val="dk1"/>
              </a:solidFill>
            </a:endParaRPr>
          </a:p>
          <a:p>
            <a:pPr indent="-285750" lvl="0" marL="457200" rtl="0" algn="l">
              <a:lnSpc>
                <a:spcPct val="115000"/>
              </a:lnSpc>
              <a:spcBef>
                <a:spcPts val="0"/>
              </a:spcBef>
              <a:spcAft>
                <a:spcPts val="0"/>
              </a:spcAft>
              <a:buClr>
                <a:schemeClr val="dk1"/>
              </a:buClr>
              <a:buSzPts val="900"/>
              <a:buFont typeface="Arial"/>
              <a:buAutoNum type="arabicPeriod"/>
            </a:pPr>
            <a:r>
              <a:rPr lang="en" sz="900">
                <a:solidFill>
                  <a:schemeClr val="dk1"/>
                </a:solidFill>
              </a:rPr>
              <a:t>Boynton, G.M. et al. (1999). Linear systems analysis of functional magnetic resonance imaging in human V1. The Journal of Neuroscience, 19(13), 520-528.</a:t>
            </a:r>
            <a:endParaRPr sz="9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70da84807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70da84807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None/>
            </a:pPr>
            <a:r>
              <a:rPr lang="en" sz="1400">
                <a:solidFill>
                  <a:srgbClr val="212121"/>
                </a:solidFill>
              </a:rPr>
              <a:t>A variety of different (feedforward and feedback) neural circuits and mechanisms might perform normalization, including presynaptic inhibition, shunting inhibition, synaptic depression, changes in the amplitude of ongoing activity and balanced amplification.</a:t>
            </a:r>
            <a:endParaRPr sz="1400">
              <a:solidFill>
                <a:srgbClr val="212121"/>
              </a:solidFill>
            </a:endParaRPr>
          </a:p>
          <a:p>
            <a:pPr indent="0" lvl="0" marL="0" rtl="0" algn="l">
              <a:lnSpc>
                <a:spcPct val="115000"/>
              </a:lnSpc>
              <a:spcBef>
                <a:spcPts val="2000"/>
              </a:spcBef>
              <a:spcAft>
                <a:spcPts val="0"/>
              </a:spcAft>
              <a:buNone/>
            </a:pPr>
            <a:r>
              <a:rPr lang="en" sz="1400">
                <a:solidFill>
                  <a:srgbClr val="212121"/>
                </a:solidFill>
              </a:rPr>
              <a:t>Shunting inhibition: V=I/g Ohm’s law. Mixed evidence.</a:t>
            </a:r>
            <a:endParaRPr sz="1400">
              <a:solidFill>
                <a:srgbClr val="212121"/>
              </a:solidFill>
            </a:endParaRPr>
          </a:p>
          <a:p>
            <a:pPr indent="0" lvl="0" marL="0" rtl="0" algn="l">
              <a:lnSpc>
                <a:spcPct val="115000"/>
              </a:lnSpc>
              <a:spcBef>
                <a:spcPts val="2000"/>
              </a:spcBef>
              <a:spcAft>
                <a:spcPts val="0"/>
              </a:spcAft>
              <a:buNone/>
            </a:pPr>
            <a:r>
              <a:rPr lang="en" sz="1400">
                <a:solidFill>
                  <a:srgbClr val="212121"/>
                </a:solidFill>
              </a:rPr>
              <a:t>Synaptic depression: only </a:t>
            </a:r>
            <a:r>
              <a:rPr lang="en" sz="1400">
                <a:solidFill>
                  <a:srgbClr val="212121"/>
                </a:solidFill>
              </a:rPr>
              <a:t>explains some effects (e.g. cross-orientation suppression (shown) but not surround suppression)</a:t>
            </a:r>
            <a:endParaRPr sz="1400">
              <a:solidFill>
                <a:srgbClr val="21212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fa4fbd54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fa4fbd54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Autism paper: https://www.pnas.org/doi/full/10.1073/pnas.1510583112</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fa4fbd54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fa4fbd54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73048bbd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73048bbd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70da84807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70da84807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73048bbd6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73048bbd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70da84807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70da84807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b70da8480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b70da8480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70da8480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70da8480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lt2"/>
                </a:highlight>
              </a:rPr>
              <a:t>What is winner take all competition?</a:t>
            </a:r>
            <a:endParaRPr>
              <a:highlight>
                <a:schemeClr val="lt2"/>
              </a:highlight>
            </a:endParaRPr>
          </a:p>
          <a:p>
            <a:pPr indent="0" lvl="0" marL="0" rtl="0" algn="l">
              <a:spcBef>
                <a:spcPts val="0"/>
              </a:spcBef>
              <a:spcAft>
                <a:spcPts val="0"/>
              </a:spcAft>
              <a:buNone/>
            </a:pPr>
            <a:r>
              <a:rPr lang="en" sz="1200">
                <a:solidFill>
                  <a:srgbClr val="212121"/>
                </a:solidFill>
                <a:highlight>
                  <a:schemeClr val="lt2"/>
                </a:highlight>
              </a:rPr>
              <a:t>A neural computation in which the response depends on the maximum of the inputs.</a:t>
            </a:r>
            <a:endParaRPr sz="1200">
              <a:solidFill>
                <a:srgbClr val="212121"/>
              </a:solidFill>
              <a:highlight>
                <a:schemeClr val="lt2"/>
              </a:highlight>
            </a:endParaRPr>
          </a:p>
          <a:p>
            <a:pPr indent="0" lvl="0" marL="0" rtl="0" algn="l">
              <a:spcBef>
                <a:spcPts val="0"/>
              </a:spcBef>
              <a:spcAft>
                <a:spcPts val="0"/>
              </a:spcAft>
              <a:buNone/>
            </a:pPr>
            <a:r>
              <a:t/>
            </a:r>
            <a:endParaRPr sz="1200">
              <a:solidFill>
                <a:srgbClr val="212121"/>
              </a:solidFill>
              <a:highlight>
                <a:schemeClr val="lt2"/>
              </a:highlight>
            </a:endParaRPr>
          </a:p>
          <a:p>
            <a:pPr indent="0" lvl="0" marL="0" rtl="0" algn="l">
              <a:spcBef>
                <a:spcPts val="0"/>
              </a:spcBef>
              <a:spcAft>
                <a:spcPts val="0"/>
              </a:spcAft>
              <a:buClr>
                <a:schemeClr val="dk1"/>
              </a:buClr>
              <a:buSzPts val="1100"/>
              <a:buFont typeface="Arial"/>
              <a:buNone/>
            </a:pPr>
            <a:r>
              <a:rPr lang="en">
                <a:solidFill>
                  <a:schemeClr val="dk1"/>
                </a:solidFill>
              </a:rPr>
              <a:t>Why do we care?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has been found in the brain. For example, V1 populations exhibits strong winner-take-all competition in response to sums of stimuli with different contrasts</a:t>
            </a:r>
            <a:endParaRPr sz="1200">
              <a:solidFill>
                <a:srgbClr val="212121"/>
              </a:solidFill>
              <a:highlight>
                <a:schemeClr val="lt2"/>
              </a:highlight>
            </a:endParaRPr>
          </a:p>
          <a:p>
            <a:pPr indent="0" lvl="0" marL="0" rtl="0" algn="l">
              <a:spcBef>
                <a:spcPts val="0"/>
              </a:spcBef>
              <a:spcAft>
                <a:spcPts val="0"/>
              </a:spcAft>
              <a:buNone/>
            </a:pPr>
            <a:r>
              <a:t/>
            </a:r>
            <a:endParaRPr sz="1200">
              <a:solidFill>
                <a:srgbClr val="212121"/>
              </a:solidFill>
              <a:highlight>
                <a:schemeClr val="lt2"/>
              </a:highlight>
            </a:endParaRPr>
          </a:p>
          <a:p>
            <a:pPr indent="0" lvl="0" marL="0" rtl="0" algn="l">
              <a:spcBef>
                <a:spcPts val="0"/>
              </a:spcBef>
              <a:spcAft>
                <a:spcPts val="0"/>
              </a:spcAft>
              <a:buNone/>
            </a:pPr>
            <a:r>
              <a:rPr lang="en" sz="1200">
                <a:solidFill>
                  <a:srgbClr val="212121"/>
                </a:solidFill>
                <a:highlight>
                  <a:schemeClr val="lt2"/>
                </a:highlight>
              </a:rPr>
              <a:t>Describe the equation.</a:t>
            </a:r>
            <a:endParaRPr sz="1200">
              <a:solidFill>
                <a:srgbClr val="212121"/>
              </a:solidFill>
              <a:highlight>
                <a:schemeClr val="lt2"/>
              </a:highlight>
            </a:endParaRPr>
          </a:p>
          <a:p>
            <a:pPr indent="0" lvl="0" marL="0" rtl="0" algn="l">
              <a:spcBef>
                <a:spcPts val="0"/>
              </a:spcBef>
              <a:spcAft>
                <a:spcPts val="0"/>
              </a:spcAft>
              <a:buNone/>
            </a:pPr>
            <a:r>
              <a:rPr lang="en" sz="1200">
                <a:solidFill>
                  <a:srgbClr val="212121"/>
                </a:solidFill>
                <a:highlight>
                  <a:schemeClr val="lt2"/>
                </a:highlight>
              </a:rPr>
              <a:t>Normalization</a:t>
            </a:r>
            <a:r>
              <a:rPr lang="en" sz="1200">
                <a:solidFill>
                  <a:srgbClr val="212121"/>
                </a:solidFill>
                <a:highlight>
                  <a:schemeClr val="lt2"/>
                </a:highlight>
              </a:rPr>
              <a:t> function expressed in such a way that we can evaluate the population response to two different stimuli that are presented </a:t>
            </a:r>
            <a:r>
              <a:rPr lang="en" sz="1200">
                <a:solidFill>
                  <a:srgbClr val="212121"/>
                </a:solidFill>
                <a:highlight>
                  <a:schemeClr val="lt2"/>
                </a:highlight>
              </a:rPr>
              <a:t>simultaneously. It’s from the paper cited here.</a:t>
            </a:r>
            <a:endParaRPr sz="1200">
              <a:solidFill>
                <a:srgbClr val="212121"/>
              </a:solidFill>
              <a:highlight>
                <a:schemeClr val="lt2"/>
              </a:highlight>
            </a:endParaRPr>
          </a:p>
          <a:p>
            <a:pPr indent="0" lvl="0" marL="0" rtl="0" algn="l">
              <a:spcBef>
                <a:spcPts val="0"/>
              </a:spcBef>
              <a:spcAft>
                <a:spcPts val="0"/>
              </a:spcAft>
              <a:buNone/>
            </a:pPr>
            <a:r>
              <a:rPr lang="en" sz="1200">
                <a:solidFill>
                  <a:srgbClr val="212121"/>
                </a:solidFill>
                <a:highlight>
                  <a:schemeClr val="lt2"/>
                </a:highlight>
              </a:rPr>
              <a:t>R is population response. Rmax, C50, and n are constants. G1 and G2 are gaussians </a:t>
            </a:r>
            <a:r>
              <a:rPr lang="en" sz="1200">
                <a:solidFill>
                  <a:srgbClr val="212121"/>
                </a:solidFill>
                <a:highlight>
                  <a:schemeClr val="lt2"/>
                </a:highlight>
              </a:rPr>
              <a:t>distributions</a:t>
            </a:r>
            <a:r>
              <a:rPr lang="en" sz="1200">
                <a:solidFill>
                  <a:srgbClr val="212121"/>
                </a:solidFill>
                <a:highlight>
                  <a:schemeClr val="lt2"/>
                </a:highlight>
              </a:rPr>
              <a:t> that we use to simulate the neurons. c1 and c2 are the </a:t>
            </a:r>
            <a:r>
              <a:rPr lang="en" sz="1200">
                <a:solidFill>
                  <a:srgbClr val="212121"/>
                </a:solidFill>
                <a:highlight>
                  <a:schemeClr val="lt2"/>
                </a:highlight>
              </a:rPr>
              <a:t>contrasts</a:t>
            </a:r>
            <a:r>
              <a:rPr lang="en" sz="1200">
                <a:solidFill>
                  <a:srgbClr val="212121"/>
                </a:solidFill>
                <a:highlight>
                  <a:schemeClr val="lt2"/>
                </a:highlight>
              </a:rPr>
              <a:t> of the stimuli. Root mean square of </a:t>
            </a:r>
            <a:r>
              <a:rPr lang="en" sz="1200">
                <a:solidFill>
                  <a:srgbClr val="212121"/>
                </a:solidFill>
                <a:highlight>
                  <a:schemeClr val="lt2"/>
                </a:highlight>
              </a:rPr>
              <a:t>the</a:t>
            </a:r>
            <a:r>
              <a:rPr lang="en" sz="1200">
                <a:solidFill>
                  <a:srgbClr val="212121"/>
                </a:solidFill>
                <a:highlight>
                  <a:schemeClr val="lt2"/>
                </a:highlight>
              </a:rPr>
              <a:t> </a:t>
            </a:r>
            <a:r>
              <a:rPr lang="en" sz="1200">
                <a:solidFill>
                  <a:srgbClr val="212121"/>
                </a:solidFill>
                <a:highlight>
                  <a:schemeClr val="lt2"/>
                </a:highlight>
              </a:rPr>
              <a:t>contrasts</a:t>
            </a:r>
            <a:r>
              <a:rPr lang="en" sz="1200">
                <a:solidFill>
                  <a:srgbClr val="212121"/>
                </a:solidFill>
                <a:highlight>
                  <a:schemeClr val="lt2"/>
                </a:highlight>
              </a:rPr>
              <a:t> is Crms</a:t>
            </a:r>
            <a:endParaRPr sz="1200">
              <a:solidFill>
                <a:srgbClr val="212121"/>
              </a:solidFill>
              <a:highlight>
                <a:schemeClr val="lt2"/>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does normalization induce it? </a:t>
            </a:r>
            <a:endParaRPr/>
          </a:p>
          <a:p>
            <a:pPr indent="0" lvl="0" marL="0" rtl="0" algn="l">
              <a:lnSpc>
                <a:spcPct val="115000"/>
              </a:lnSpc>
              <a:spcBef>
                <a:spcPts val="0"/>
              </a:spcBef>
              <a:spcAft>
                <a:spcPts val="0"/>
              </a:spcAft>
              <a:buNone/>
            </a:pPr>
            <a:r>
              <a:rPr lang="en" sz="1000">
                <a:solidFill>
                  <a:schemeClr val="dk1"/>
                </a:solidFill>
              </a:rPr>
              <a:t>the presence of multiple stimuli effectively raises the constant in the denominator, reducing the sensitivity of the neurons to the point that the weaker stimuli become unable to drive the response.</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73048bbd6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b73048bbd6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Simulated population of 20 neurons tuned to different orientations. X axes are different orientations in radians. Y axes are neural responses.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Grating stimuli are shown. Top row is presented alone, bottom row are plaids.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Top row increases with contrast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Bottom row, higher contrast stimulus overpowers the lower contrast stimuli until they reach 50/50, even though they elicit normal response when presented alone.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2.jpg"/><Relationship Id="rId7" Type="http://schemas.openxmlformats.org/officeDocument/2006/relationships/image" Target="../media/image6.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9.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2.jp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571750"/>
            <a:ext cx="8520600" cy="153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600">
                <a:latin typeface="Lexend"/>
                <a:ea typeface="Lexend"/>
                <a:cs typeface="Lexend"/>
                <a:sym typeface="Lexend"/>
              </a:rPr>
              <a:t>Project 1:</a:t>
            </a:r>
            <a:endParaRPr sz="2600">
              <a:latin typeface="Lexend"/>
              <a:ea typeface="Lexend"/>
              <a:cs typeface="Lexend"/>
              <a:sym typeface="Lexend"/>
            </a:endParaRPr>
          </a:p>
          <a:p>
            <a:pPr indent="0" lvl="0" marL="0" rtl="0" algn="ctr">
              <a:spcBef>
                <a:spcPts val="0"/>
              </a:spcBef>
              <a:spcAft>
                <a:spcPts val="0"/>
              </a:spcAft>
              <a:buSzPts val="990"/>
              <a:buNone/>
            </a:pPr>
            <a:r>
              <a:rPr lang="en" sz="3000">
                <a:latin typeface="Lexend"/>
                <a:ea typeface="Lexend"/>
                <a:cs typeface="Lexend"/>
                <a:sym typeface="Lexend"/>
              </a:rPr>
              <a:t>N</a:t>
            </a:r>
            <a:r>
              <a:rPr lang="en" sz="3000">
                <a:latin typeface="Lexend"/>
                <a:ea typeface="Lexend"/>
                <a:cs typeface="Lexend"/>
                <a:sym typeface="Lexend"/>
              </a:rPr>
              <a:t>ormalization as a canonical neural computation</a:t>
            </a:r>
            <a:endParaRPr b="1" sz="3000">
              <a:latin typeface="Lexend"/>
              <a:ea typeface="Lexend"/>
              <a:cs typeface="Lexend"/>
              <a:sym typeface="Lexend"/>
            </a:endParaRPr>
          </a:p>
        </p:txBody>
      </p:sp>
      <p:sp>
        <p:nvSpPr>
          <p:cNvPr id="55" name="Google Shape;55;p13"/>
          <p:cNvSpPr txBox="1"/>
          <p:nvPr>
            <p:ph idx="1" type="subTitle"/>
          </p:nvPr>
        </p:nvSpPr>
        <p:spPr>
          <a:xfrm>
            <a:off x="311700" y="3812200"/>
            <a:ext cx="8520600" cy="1227600"/>
          </a:xfrm>
          <a:prstGeom prst="rect">
            <a:avLst/>
          </a:prstGeom>
        </p:spPr>
        <p:txBody>
          <a:bodyPr anchorCtr="0" anchor="t" bIns="91425" lIns="91425" spcFirstLastPara="1" rIns="91425" wrap="square" tIns="91425">
            <a:normAutofit/>
          </a:bodyPr>
          <a:lstStyle/>
          <a:p>
            <a:pPr indent="0" lvl="0" marL="0" rtl="0" algn="ctr">
              <a:lnSpc>
                <a:spcPct val="90000"/>
              </a:lnSpc>
              <a:spcBef>
                <a:spcPts val="0"/>
              </a:spcBef>
              <a:spcAft>
                <a:spcPts val="0"/>
              </a:spcAft>
              <a:buNone/>
            </a:pPr>
            <a:r>
              <a:t/>
            </a:r>
            <a:endParaRPr sz="1600">
              <a:latin typeface="Lexend"/>
              <a:ea typeface="Lexend"/>
              <a:cs typeface="Lexend"/>
              <a:sym typeface="Lexend"/>
            </a:endParaRPr>
          </a:p>
          <a:p>
            <a:pPr indent="0" lvl="0" marL="0" rtl="0" algn="ctr">
              <a:lnSpc>
                <a:spcPct val="90000"/>
              </a:lnSpc>
              <a:spcBef>
                <a:spcPts val="0"/>
              </a:spcBef>
              <a:spcAft>
                <a:spcPts val="0"/>
              </a:spcAft>
              <a:buNone/>
            </a:pPr>
            <a:r>
              <a:t/>
            </a:r>
            <a:endParaRPr sz="1600">
              <a:latin typeface="Lexend"/>
              <a:ea typeface="Lexend"/>
              <a:cs typeface="Lexend"/>
              <a:sym typeface="Lexend"/>
            </a:endParaRPr>
          </a:p>
          <a:p>
            <a:pPr indent="0" lvl="0" marL="0" rtl="0" algn="ctr">
              <a:lnSpc>
                <a:spcPct val="90000"/>
              </a:lnSpc>
              <a:spcBef>
                <a:spcPts val="0"/>
              </a:spcBef>
              <a:spcAft>
                <a:spcPts val="0"/>
              </a:spcAft>
              <a:buNone/>
            </a:pPr>
            <a:r>
              <a:rPr lang="en" sz="1600">
                <a:solidFill>
                  <a:schemeClr val="dk1"/>
                </a:solidFill>
                <a:latin typeface="Lexend"/>
                <a:ea typeface="Lexend"/>
                <a:cs typeface="Lexend"/>
                <a:sym typeface="Lexend"/>
              </a:rPr>
              <a:t>Jack Gabel, Sol Markman, Quilee Simeon, </a:t>
            </a:r>
            <a:r>
              <a:rPr lang="en" sz="1600">
                <a:solidFill>
                  <a:schemeClr val="dk1"/>
                </a:solidFill>
                <a:latin typeface="Lexend"/>
                <a:ea typeface="Lexend"/>
                <a:cs typeface="Lexend"/>
                <a:sym typeface="Lexend"/>
              </a:rPr>
              <a:t>Hokyung Sung</a:t>
            </a:r>
            <a:endParaRPr sz="1600">
              <a:solidFill>
                <a:schemeClr val="dk1"/>
              </a:solidFill>
              <a:latin typeface="Lexend"/>
              <a:ea typeface="Lexend"/>
              <a:cs typeface="Lexend"/>
              <a:sym typeface="Lexend"/>
            </a:endParaRPr>
          </a:p>
          <a:p>
            <a:pPr indent="0" lvl="0" marL="0" rtl="0" algn="ctr">
              <a:lnSpc>
                <a:spcPct val="90000"/>
              </a:lnSpc>
              <a:spcBef>
                <a:spcPts val="0"/>
              </a:spcBef>
              <a:spcAft>
                <a:spcPts val="0"/>
              </a:spcAft>
              <a:buNone/>
            </a:pPr>
            <a:r>
              <a:rPr lang="en" sz="1600">
                <a:latin typeface="Lexend"/>
                <a:ea typeface="Lexend"/>
                <a:cs typeface="Lexend"/>
                <a:sym typeface="Lexend"/>
              </a:rPr>
              <a:t>PSY 1401 Group 2 Project 1</a:t>
            </a:r>
            <a:endParaRPr sz="1600">
              <a:latin typeface="Lexend"/>
              <a:ea typeface="Lexend"/>
              <a:cs typeface="Lexend"/>
              <a:sym typeface="Lexend"/>
            </a:endParaRPr>
          </a:p>
        </p:txBody>
      </p:sp>
      <p:sp>
        <p:nvSpPr>
          <p:cNvPr id="56" name="Google Shape;56;p13"/>
          <p:cNvSpPr txBox="1"/>
          <p:nvPr/>
        </p:nvSpPr>
        <p:spPr>
          <a:xfrm>
            <a:off x="4249500" y="1072875"/>
            <a:ext cx="645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900">
                <a:solidFill>
                  <a:schemeClr val="dk2"/>
                </a:solidFill>
              </a:rPr>
              <a:t>➗</a:t>
            </a:r>
            <a:endParaRPr sz="3900">
              <a:solidFill>
                <a:schemeClr val="dk2"/>
              </a:solidFill>
            </a:endParaRPr>
          </a:p>
        </p:txBody>
      </p:sp>
      <p:pic>
        <p:nvPicPr>
          <p:cNvPr id="57" name="Google Shape;57;p13"/>
          <p:cNvPicPr preferRelativeResize="0"/>
          <p:nvPr/>
        </p:nvPicPr>
        <p:blipFill>
          <a:blip r:embed="rId3">
            <a:alphaModFix/>
          </a:blip>
          <a:stretch>
            <a:fillRect/>
          </a:stretch>
        </p:blipFill>
        <p:spPr>
          <a:xfrm>
            <a:off x="1700250" y="851625"/>
            <a:ext cx="2338287" cy="1227601"/>
          </a:xfrm>
          <a:prstGeom prst="rect">
            <a:avLst/>
          </a:prstGeom>
          <a:noFill/>
          <a:ln>
            <a:noFill/>
          </a:ln>
        </p:spPr>
      </p:pic>
      <p:pic>
        <p:nvPicPr>
          <p:cNvPr id="58" name="Google Shape;58;p13"/>
          <p:cNvPicPr preferRelativeResize="0"/>
          <p:nvPr/>
        </p:nvPicPr>
        <p:blipFill>
          <a:blip r:embed="rId3">
            <a:alphaModFix/>
          </a:blip>
          <a:stretch>
            <a:fillRect/>
          </a:stretch>
        </p:blipFill>
        <p:spPr>
          <a:xfrm>
            <a:off x="6934408" y="1102519"/>
            <a:ext cx="1681368" cy="882718"/>
          </a:xfrm>
          <a:prstGeom prst="rect">
            <a:avLst/>
          </a:prstGeom>
          <a:noFill/>
          <a:ln>
            <a:noFill/>
          </a:ln>
        </p:spPr>
      </p:pic>
      <p:pic>
        <p:nvPicPr>
          <p:cNvPr id="59" name="Google Shape;59;p13"/>
          <p:cNvPicPr preferRelativeResize="0"/>
          <p:nvPr/>
        </p:nvPicPr>
        <p:blipFill>
          <a:blip r:embed="rId3">
            <a:alphaModFix/>
          </a:blip>
          <a:stretch>
            <a:fillRect/>
          </a:stretch>
        </p:blipFill>
        <p:spPr>
          <a:xfrm>
            <a:off x="5253050" y="1508482"/>
            <a:ext cx="1681368" cy="882718"/>
          </a:xfrm>
          <a:prstGeom prst="rect">
            <a:avLst/>
          </a:prstGeom>
          <a:noFill/>
          <a:ln>
            <a:noFill/>
          </a:ln>
        </p:spPr>
      </p:pic>
      <p:pic>
        <p:nvPicPr>
          <p:cNvPr id="60" name="Google Shape;60;p13"/>
          <p:cNvPicPr preferRelativeResize="0"/>
          <p:nvPr/>
        </p:nvPicPr>
        <p:blipFill>
          <a:blip r:embed="rId3">
            <a:alphaModFix/>
          </a:blip>
          <a:stretch>
            <a:fillRect/>
          </a:stretch>
        </p:blipFill>
        <p:spPr>
          <a:xfrm>
            <a:off x="5253050" y="691900"/>
            <a:ext cx="1681368" cy="8827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Normalization induces winner-takes-all competition</a:t>
            </a:r>
            <a:endParaRPr/>
          </a:p>
        </p:txBody>
      </p:sp>
      <p:pic>
        <p:nvPicPr>
          <p:cNvPr id="184" name="Google Shape;184;p22"/>
          <p:cNvPicPr preferRelativeResize="0"/>
          <p:nvPr/>
        </p:nvPicPr>
        <p:blipFill>
          <a:blip r:embed="rId3">
            <a:alphaModFix/>
          </a:blip>
          <a:stretch>
            <a:fillRect/>
          </a:stretch>
        </p:blipFill>
        <p:spPr>
          <a:xfrm>
            <a:off x="1602487" y="963775"/>
            <a:ext cx="647700" cy="704850"/>
          </a:xfrm>
          <a:prstGeom prst="rect">
            <a:avLst/>
          </a:prstGeom>
          <a:noFill/>
          <a:ln>
            <a:noFill/>
          </a:ln>
        </p:spPr>
      </p:pic>
      <p:pic>
        <p:nvPicPr>
          <p:cNvPr id="185" name="Google Shape;185;p22"/>
          <p:cNvPicPr preferRelativeResize="0"/>
          <p:nvPr/>
        </p:nvPicPr>
        <p:blipFill rotWithShape="1">
          <a:blip r:embed="rId4">
            <a:alphaModFix/>
          </a:blip>
          <a:srcRect b="0" l="0" r="63440" t="0"/>
          <a:stretch/>
        </p:blipFill>
        <p:spPr>
          <a:xfrm>
            <a:off x="2481175" y="963775"/>
            <a:ext cx="647700" cy="704850"/>
          </a:xfrm>
          <a:prstGeom prst="rect">
            <a:avLst/>
          </a:prstGeom>
          <a:noFill/>
          <a:ln>
            <a:noFill/>
          </a:ln>
        </p:spPr>
      </p:pic>
      <p:pic>
        <p:nvPicPr>
          <p:cNvPr id="186" name="Google Shape;186;p22"/>
          <p:cNvPicPr preferRelativeResize="0"/>
          <p:nvPr/>
        </p:nvPicPr>
        <p:blipFill>
          <a:blip r:embed="rId5">
            <a:alphaModFix/>
          </a:blip>
          <a:stretch>
            <a:fillRect/>
          </a:stretch>
        </p:blipFill>
        <p:spPr>
          <a:xfrm>
            <a:off x="349800" y="2311350"/>
            <a:ext cx="1009650" cy="628650"/>
          </a:xfrm>
          <a:prstGeom prst="rect">
            <a:avLst/>
          </a:prstGeom>
          <a:noFill/>
          <a:ln>
            <a:noFill/>
          </a:ln>
        </p:spPr>
      </p:pic>
      <p:pic>
        <p:nvPicPr>
          <p:cNvPr id="187" name="Google Shape;187;p22"/>
          <p:cNvPicPr preferRelativeResize="0"/>
          <p:nvPr/>
        </p:nvPicPr>
        <p:blipFill>
          <a:blip r:embed="rId6">
            <a:alphaModFix/>
          </a:blip>
          <a:stretch>
            <a:fillRect/>
          </a:stretch>
        </p:blipFill>
        <p:spPr>
          <a:xfrm>
            <a:off x="311700" y="3879250"/>
            <a:ext cx="1085850" cy="590550"/>
          </a:xfrm>
          <a:prstGeom prst="rect">
            <a:avLst/>
          </a:prstGeom>
          <a:noFill/>
          <a:ln>
            <a:noFill/>
          </a:ln>
        </p:spPr>
      </p:pic>
      <p:pic>
        <p:nvPicPr>
          <p:cNvPr id="188" name="Google Shape;188;p22"/>
          <p:cNvPicPr preferRelativeResize="0"/>
          <p:nvPr/>
        </p:nvPicPr>
        <p:blipFill rotWithShape="1">
          <a:blip r:embed="rId4">
            <a:alphaModFix/>
          </a:blip>
          <a:srcRect b="0" l="70916" r="0" t="0"/>
          <a:stretch/>
        </p:blipFill>
        <p:spPr>
          <a:xfrm>
            <a:off x="4184350" y="963775"/>
            <a:ext cx="515250" cy="704850"/>
          </a:xfrm>
          <a:prstGeom prst="rect">
            <a:avLst/>
          </a:prstGeom>
          <a:noFill/>
          <a:ln>
            <a:noFill/>
          </a:ln>
        </p:spPr>
      </p:pic>
      <p:pic>
        <p:nvPicPr>
          <p:cNvPr id="189" name="Google Shape;189;p22"/>
          <p:cNvPicPr preferRelativeResize="0"/>
          <p:nvPr/>
        </p:nvPicPr>
        <p:blipFill rotWithShape="1">
          <a:blip r:embed="rId4">
            <a:alphaModFix/>
          </a:blip>
          <a:srcRect b="0" l="35900" r="30600" t="0"/>
          <a:stretch/>
        </p:blipFill>
        <p:spPr>
          <a:xfrm>
            <a:off x="3359875" y="963775"/>
            <a:ext cx="593475" cy="704850"/>
          </a:xfrm>
          <a:prstGeom prst="rect">
            <a:avLst/>
          </a:prstGeom>
          <a:noFill/>
          <a:ln>
            <a:noFill/>
          </a:ln>
        </p:spPr>
      </p:pic>
      <p:sp>
        <p:nvSpPr>
          <p:cNvPr id="190" name="Google Shape;190;p22"/>
          <p:cNvSpPr/>
          <p:nvPr/>
        </p:nvSpPr>
        <p:spPr>
          <a:xfrm>
            <a:off x="8652600" y="2868200"/>
            <a:ext cx="304500" cy="27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22"/>
          <p:cNvSpPr txBox="1"/>
          <p:nvPr/>
        </p:nvSpPr>
        <p:spPr>
          <a:xfrm>
            <a:off x="5715000" y="3919300"/>
            <a:ext cx="2937600" cy="85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800">
                <a:solidFill>
                  <a:schemeClr val="dk1"/>
                </a:solidFill>
              </a:rPr>
              <a:t>n = 5</a:t>
            </a:r>
            <a:endParaRPr sz="3800">
              <a:solidFill>
                <a:schemeClr val="dk1"/>
              </a:solidFill>
            </a:endParaRPr>
          </a:p>
        </p:txBody>
      </p:sp>
      <p:pic>
        <p:nvPicPr>
          <p:cNvPr id="192" name="Google Shape;192;p22"/>
          <p:cNvPicPr preferRelativeResize="0"/>
          <p:nvPr/>
        </p:nvPicPr>
        <p:blipFill>
          <a:blip r:embed="rId7">
            <a:alphaModFix/>
          </a:blip>
          <a:stretch>
            <a:fillRect/>
          </a:stretch>
        </p:blipFill>
        <p:spPr>
          <a:xfrm>
            <a:off x="4718525" y="2018487"/>
            <a:ext cx="4413649" cy="1106525"/>
          </a:xfrm>
          <a:prstGeom prst="rect">
            <a:avLst/>
          </a:prstGeom>
          <a:noFill/>
          <a:ln>
            <a:noFill/>
          </a:ln>
        </p:spPr>
      </p:pic>
      <p:sp>
        <p:nvSpPr>
          <p:cNvPr id="193" name="Google Shape;193;p22"/>
          <p:cNvSpPr/>
          <p:nvPr/>
        </p:nvSpPr>
        <p:spPr>
          <a:xfrm>
            <a:off x="8827500" y="2637700"/>
            <a:ext cx="304500" cy="27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4" name="Google Shape;194;p22"/>
          <p:cNvPicPr preferRelativeResize="0"/>
          <p:nvPr/>
        </p:nvPicPr>
        <p:blipFill>
          <a:blip r:embed="rId8">
            <a:alphaModFix/>
          </a:blip>
          <a:stretch>
            <a:fillRect/>
          </a:stretch>
        </p:blipFill>
        <p:spPr>
          <a:xfrm>
            <a:off x="1245150" y="1658275"/>
            <a:ext cx="3483725" cy="3483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3. A visual illusion</a:t>
            </a:r>
            <a:endParaRPr/>
          </a:p>
        </p:txBody>
      </p:sp>
      <p:pic>
        <p:nvPicPr>
          <p:cNvPr id="200" name="Google Shape;200;p23"/>
          <p:cNvPicPr preferRelativeResize="0"/>
          <p:nvPr/>
        </p:nvPicPr>
        <p:blipFill rotWithShape="1">
          <a:blip r:embed="rId3">
            <a:alphaModFix/>
          </a:blip>
          <a:srcRect b="0" l="0" r="49395" t="0"/>
          <a:stretch/>
        </p:blipFill>
        <p:spPr>
          <a:xfrm>
            <a:off x="474850" y="1338325"/>
            <a:ext cx="4097151" cy="3209925"/>
          </a:xfrm>
          <a:prstGeom prst="rect">
            <a:avLst/>
          </a:prstGeom>
          <a:noFill/>
          <a:ln>
            <a:noFill/>
          </a:ln>
        </p:spPr>
      </p:pic>
      <p:pic>
        <p:nvPicPr>
          <p:cNvPr id="201" name="Google Shape;201;p23"/>
          <p:cNvPicPr preferRelativeResize="0"/>
          <p:nvPr/>
        </p:nvPicPr>
        <p:blipFill rotWithShape="1">
          <a:blip r:embed="rId3">
            <a:alphaModFix/>
          </a:blip>
          <a:srcRect b="0" l="50157" r="0" t="0"/>
          <a:stretch/>
        </p:blipFill>
        <p:spPr>
          <a:xfrm>
            <a:off x="4748725" y="1390525"/>
            <a:ext cx="4035401" cy="320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3. A visual illusion</a:t>
            </a:r>
            <a:endParaRPr/>
          </a:p>
        </p:txBody>
      </p:sp>
      <p:pic>
        <p:nvPicPr>
          <p:cNvPr id="207" name="Google Shape;207;p24"/>
          <p:cNvPicPr preferRelativeResize="0"/>
          <p:nvPr/>
        </p:nvPicPr>
        <p:blipFill rotWithShape="1">
          <a:blip r:embed="rId3">
            <a:alphaModFix/>
          </a:blip>
          <a:srcRect b="0" l="0" r="49395" t="0"/>
          <a:stretch/>
        </p:blipFill>
        <p:spPr>
          <a:xfrm>
            <a:off x="474850" y="1338325"/>
            <a:ext cx="4097151" cy="3209925"/>
          </a:xfrm>
          <a:prstGeom prst="rect">
            <a:avLst/>
          </a:prstGeom>
          <a:noFill/>
          <a:ln>
            <a:noFill/>
          </a:ln>
        </p:spPr>
      </p:pic>
      <p:pic>
        <p:nvPicPr>
          <p:cNvPr id="208" name="Google Shape;208;p24"/>
          <p:cNvPicPr preferRelativeResize="0"/>
          <p:nvPr/>
        </p:nvPicPr>
        <p:blipFill rotWithShape="1">
          <a:blip r:embed="rId3">
            <a:alphaModFix/>
          </a:blip>
          <a:srcRect b="0" l="50157" r="0" t="0"/>
          <a:stretch/>
        </p:blipFill>
        <p:spPr>
          <a:xfrm>
            <a:off x="4748725" y="1390525"/>
            <a:ext cx="4035401" cy="3209925"/>
          </a:xfrm>
          <a:prstGeom prst="rect">
            <a:avLst/>
          </a:prstGeom>
          <a:noFill/>
          <a:ln>
            <a:noFill/>
          </a:ln>
        </p:spPr>
      </p:pic>
      <p:sp>
        <p:nvSpPr>
          <p:cNvPr id="209" name="Google Shape;209;p24"/>
          <p:cNvSpPr/>
          <p:nvPr/>
        </p:nvSpPr>
        <p:spPr>
          <a:xfrm>
            <a:off x="4840950" y="1338325"/>
            <a:ext cx="1811400" cy="3075900"/>
          </a:xfrm>
          <a:prstGeom prst="rect">
            <a:avLst/>
          </a:prstGeom>
          <a:solidFill>
            <a:srgbClr val="667B7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4"/>
          <p:cNvSpPr/>
          <p:nvPr/>
        </p:nvSpPr>
        <p:spPr>
          <a:xfrm>
            <a:off x="6921300" y="1338325"/>
            <a:ext cx="1863000" cy="3075900"/>
          </a:xfrm>
          <a:prstGeom prst="rect">
            <a:avLst/>
          </a:prstGeom>
          <a:solidFill>
            <a:srgbClr val="667B7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4"/>
          <p:cNvSpPr/>
          <p:nvPr/>
        </p:nvSpPr>
        <p:spPr>
          <a:xfrm>
            <a:off x="5859300" y="3484650"/>
            <a:ext cx="1679700" cy="929700"/>
          </a:xfrm>
          <a:prstGeom prst="rect">
            <a:avLst/>
          </a:prstGeom>
          <a:solidFill>
            <a:srgbClr val="667B7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4"/>
          <p:cNvSpPr/>
          <p:nvPr/>
        </p:nvSpPr>
        <p:spPr>
          <a:xfrm>
            <a:off x="5926575" y="1338325"/>
            <a:ext cx="1679700" cy="466500"/>
          </a:xfrm>
          <a:prstGeom prst="rect">
            <a:avLst/>
          </a:prstGeom>
          <a:solidFill>
            <a:srgbClr val="667C7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Light adaptation in the retina</a:t>
            </a:r>
            <a:endParaRPr/>
          </a:p>
        </p:txBody>
      </p:sp>
      <p:pic>
        <p:nvPicPr>
          <p:cNvPr id="218" name="Google Shape;218;p25"/>
          <p:cNvPicPr preferRelativeResize="0"/>
          <p:nvPr/>
        </p:nvPicPr>
        <p:blipFill>
          <a:blip r:embed="rId3">
            <a:alphaModFix/>
          </a:blip>
          <a:stretch>
            <a:fillRect/>
          </a:stretch>
        </p:blipFill>
        <p:spPr>
          <a:xfrm>
            <a:off x="6258125" y="1278025"/>
            <a:ext cx="2574175" cy="3309650"/>
          </a:xfrm>
          <a:prstGeom prst="rect">
            <a:avLst/>
          </a:prstGeom>
          <a:noFill/>
          <a:ln>
            <a:noFill/>
          </a:ln>
        </p:spPr>
      </p:pic>
      <p:pic>
        <p:nvPicPr>
          <p:cNvPr id="219" name="Google Shape;219;p25"/>
          <p:cNvPicPr preferRelativeResize="0"/>
          <p:nvPr/>
        </p:nvPicPr>
        <p:blipFill rotWithShape="1">
          <a:blip r:embed="rId4">
            <a:alphaModFix/>
          </a:blip>
          <a:srcRect b="0" l="0" r="16366" t="0"/>
          <a:stretch/>
        </p:blipFill>
        <p:spPr>
          <a:xfrm>
            <a:off x="392975" y="1493450"/>
            <a:ext cx="2772182" cy="2878834"/>
          </a:xfrm>
          <a:prstGeom prst="rect">
            <a:avLst/>
          </a:prstGeom>
          <a:noFill/>
          <a:ln>
            <a:noFill/>
          </a:ln>
        </p:spPr>
      </p:pic>
      <p:pic>
        <p:nvPicPr>
          <p:cNvPr id="220" name="Google Shape;220;p25"/>
          <p:cNvPicPr preferRelativeResize="0"/>
          <p:nvPr/>
        </p:nvPicPr>
        <p:blipFill rotWithShape="1">
          <a:blip r:embed="rId5">
            <a:alphaModFix/>
          </a:blip>
          <a:srcRect b="0" l="0" r="17149" t="0"/>
          <a:stretch/>
        </p:blipFill>
        <p:spPr>
          <a:xfrm>
            <a:off x="3381450" y="1479807"/>
            <a:ext cx="2772175" cy="290610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Normalization produces </a:t>
            </a:r>
            <a:r>
              <a:rPr lang="en">
                <a:latin typeface="Lexend"/>
                <a:ea typeface="Lexend"/>
                <a:cs typeface="Lexend"/>
                <a:sym typeface="Lexend"/>
              </a:rPr>
              <a:t>light adaptation</a:t>
            </a:r>
            <a:r>
              <a:rPr lang="en">
                <a:latin typeface="Lexend"/>
                <a:ea typeface="Lexend"/>
                <a:cs typeface="Lexend"/>
                <a:sym typeface="Lexend"/>
              </a:rPr>
              <a:t> in the retina</a:t>
            </a:r>
            <a:endParaRPr/>
          </a:p>
        </p:txBody>
      </p:sp>
      <p:pic>
        <p:nvPicPr>
          <p:cNvPr id="226" name="Google Shape;226;p26"/>
          <p:cNvPicPr preferRelativeResize="0"/>
          <p:nvPr/>
        </p:nvPicPr>
        <p:blipFill rotWithShape="1">
          <a:blip r:embed="rId3">
            <a:alphaModFix/>
          </a:blip>
          <a:srcRect b="0" l="0" r="15554" t="0"/>
          <a:stretch/>
        </p:blipFill>
        <p:spPr>
          <a:xfrm>
            <a:off x="3340950" y="1466163"/>
            <a:ext cx="2462100" cy="2532375"/>
          </a:xfrm>
          <a:prstGeom prst="rect">
            <a:avLst/>
          </a:prstGeom>
          <a:noFill/>
          <a:ln>
            <a:noFill/>
          </a:ln>
        </p:spPr>
      </p:pic>
      <p:pic>
        <p:nvPicPr>
          <p:cNvPr id="227" name="Google Shape;227;p26"/>
          <p:cNvPicPr preferRelativeResize="0"/>
          <p:nvPr/>
        </p:nvPicPr>
        <p:blipFill rotWithShape="1">
          <a:blip r:embed="rId4">
            <a:alphaModFix/>
          </a:blip>
          <a:srcRect b="0" l="0" r="15554" t="0"/>
          <a:stretch/>
        </p:blipFill>
        <p:spPr>
          <a:xfrm>
            <a:off x="6925755" y="3155195"/>
            <a:ext cx="1167470" cy="1200804"/>
          </a:xfrm>
          <a:prstGeom prst="rect">
            <a:avLst/>
          </a:prstGeom>
          <a:noFill/>
          <a:ln>
            <a:noFill/>
          </a:ln>
        </p:spPr>
      </p:pic>
      <p:pic>
        <p:nvPicPr>
          <p:cNvPr id="228" name="Google Shape;228;p26"/>
          <p:cNvPicPr preferRelativeResize="0"/>
          <p:nvPr/>
        </p:nvPicPr>
        <p:blipFill rotWithShape="1">
          <a:blip r:embed="rId5">
            <a:alphaModFix/>
          </a:blip>
          <a:srcRect b="0" l="0" r="15554" t="0"/>
          <a:stretch/>
        </p:blipFill>
        <p:spPr>
          <a:xfrm>
            <a:off x="6925750" y="1322545"/>
            <a:ext cx="1167470" cy="1200804"/>
          </a:xfrm>
          <a:prstGeom prst="rect">
            <a:avLst/>
          </a:prstGeom>
          <a:noFill/>
          <a:ln>
            <a:noFill/>
          </a:ln>
        </p:spPr>
      </p:pic>
      <p:sp>
        <p:nvSpPr>
          <p:cNvPr id="229" name="Google Shape;229;p26"/>
          <p:cNvSpPr txBox="1"/>
          <p:nvPr/>
        </p:nvSpPr>
        <p:spPr>
          <a:xfrm>
            <a:off x="3698250" y="4135400"/>
            <a:ext cx="1747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Lexend"/>
                <a:ea typeface="Lexend"/>
                <a:cs typeface="Lexend"/>
                <a:sym typeface="Lexend"/>
              </a:rPr>
              <a:t>input image</a:t>
            </a:r>
            <a:endParaRPr sz="1800">
              <a:solidFill>
                <a:schemeClr val="dk2"/>
              </a:solidFill>
              <a:latin typeface="Lexend"/>
              <a:ea typeface="Lexend"/>
              <a:cs typeface="Lexend"/>
              <a:sym typeface="Lexend"/>
            </a:endParaRPr>
          </a:p>
        </p:txBody>
      </p:sp>
      <p:sp>
        <p:nvSpPr>
          <p:cNvPr id="230" name="Google Shape;230;p26"/>
          <p:cNvSpPr txBox="1"/>
          <p:nvPr/>
        </p:nvSpPr>
        <p:spPr>
          <a:xfrm>
            <a:off x="6245125" y="2501488"/>
            <a:ext cx="252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Lexend"/>
                <a:ea typeface="Lexend"/>
                <a:cs typeface="Lexend"/>
                <a:sym typeface="Lexend"/>
              </a:rPr>
              <a:t>summation field (W)</a:t>
            </a:r>
            <a:endParaRPr sz="1800">
              <a:solidFill>
                <a:schemeClr val="dk2"/>
              </a:solidFill>
              <a:latin typeface="Lexend"/>
              <a:ea typeface="Lexend"/>
              <a:cs typeface="Lexend"/>
              <a:sym typeface="Lexend"/>
            </a:endParaRPr>
          </a:p>
        </p:txBody>
      </p:sp>
      <p:sp>
        <p:nvSpPr>
          <p:cNvPr id="231" name="Google Shape;231;p26"/>
          <p:cNvSpPr txBox="1"/>
          <p:nvPr/>
        </p:nvSpPr>
        <p:spPr>
          <a:xfrm>
            <a:off x="6040538" y="4432200"/>
            <a:ext cx="293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latin typeface="Lexend"/>
                <a:ea typeface="Lexend"/>
                <a:cs typeface="Lexend"/>
                <a:sym typeface="Lexend"/>
              </a:rPr>
              <a:t>suppressive</a:t>
            </a:r>
            <a:r>
              <a:rPr lang="en" sz="1800">
                <a:solidFill>
                  <a:schemeClr val="dk2"/>
                </a:solidFill>
                <a:latin typeface="Lexend"/>
                <a:ea typeface="Lexend"/>
                <a:cs typeface="Lexend"/>
                <a:sym typeface="Lexend"/>
              </a:rPr>
              <a:t> field (Alpha)</a:t>
            </a:r>
            <a:endParaRPr sz="1800">
              <a:solidFill>
                <a:schemeClr val="dk2"/>
              </a:solidFill>
              <a:latin typeface="Lexend"/>
              <a:ea typeface="Lexend"/>
              <a:cs typeface="Lexend"/>
              <a:sym typeface="Lexend"/>
            </a:endParaRPr>
          </a:p>
        </p:txBody>
      </p:sp>
      <p:sp>
        <p:nvSpPr>
          <p:cNvPr id="232" name="Google Shape;232;p26"/>
          <p:cNvSpPr txBox="1"/>
          <p:nvPr/>
        </p:nvSpPr>
        <p:spPr>
          <a:xfrm>
            <a:off x="121525" y="3564450"/>
            <a:ext cx="3129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Average the</a:t>
            </a:r>
            <a:r>
              <a:rPr lang="en" sz="1800">
                <a:solidFill>
                  <a:schemeClr val="dk2"/>
                </a:solidFill>
                <a:latin typeface="Lexend"/>
                <a:ea typeface="Lexend"/>
                <a:cs typeface="Lexend"/>
                <a:sym typeface="Lexend"/>
              </a:rPr>
              <a:t> n</a:t>
            </a:r>
            <a:r>
              <a:rPr lang="en" sz="1800">
                <a:solidFill>
                  <a:schemeClr val="dk2"/>
                </a:solidFill>
                <a:latin typeface="Lexend"/>
                <a:ea typeface="Lexend"/>
                <a:cs typeface="Lexend"/>
                <a:sym typeface="Lexend"/>
              </a:rPr>
              <a:t>ormalization signal recent time, so that in effect, the suppressive field becomes larger</a:t>
            </a:r>
            <a:endParaRPr sz="1800">
              <a:solidFill>
                <a:schemeClr val="dk2"/>
              </a:solidFill>
              <a:latin typeface="Lexend"/>
              <a:ea typeface="Lexend"/>
              <a:cs typeface="Lexend"/>
              <a:sym typeface="Lexend"/>
            </a:endParaRPr>
          </a:p>
        </p:txBody>
      </p:sp>
      <p:pic>
        <p:nvPicPr>
          <p:cNvPr id="233" name="Google Shape;233;p26"/>
          <p:cNvPicPr preferRelativeResize="0"/>
          <p:nvPr/>
        </p:nvPicPr>
        <p:blipFill>
          <a:blip r:embed="rId6">
            <a:alphaModFix/>
          </a:blip>
          <a:stretch>
            <a:fillRect/>
          </a:stretch>
        </p:blipFill>
        <p:spPr>
          <a:xfrm>
            <a:off x="663812" y="1534950"/>
            <a:ext cx="1889326" cy="944650"/>
          </a:xfrm>
          <a:prstGeom prst="rect">
            <a:avLst/>
          </a:prstGeom>
          <a:noFill/>
          <a:ln>
            <a:noFill/>
          </a:ln>
        </p:spPr>
      </p:pic>
      <p:pic>
        <p:nvPicPr>
          <p:cNvPr id="234" name="Google Shape;234;p26"/>
          <p:cNvPicPr preferRelativeResize="0"/>
          <p:nvPr/>
        </p:nvPicPr>
        <p:blipFill>
          <a:blip r:embed="rId7">
            <a:alphaModFix/>
          </a:blip>
          <a:stretch>
            <a:fillRect/>
          </a:stretch>
        </p:blipFill>
        <p:spPr>
          <a:xfrm>
            <a:off x="318075" y="2653900"/>
            <a:ext cx="2580800" cy="88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Normalization produces light adaptation in the retina</a:t>
            </a:r>
            <a:endParaRPr/>
          </a:p>
        </p:txBody>
      </p:sp>
      <p:sp>
        <p:nvSpPr>
          <p:cNvPr id="240" name="Google Shape;240;p27"/>
          <p:cNvSpPr txBox="1"/>
          <p:nvPr/>
        </p:nvSpPr>
        <p:spPr>
          <a:xfrm>
            <a:off x="121525" y="3716850"/>
            <a:ext cx="3129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Average the normalization signal recent time, so that in effect, the suppressive field becomes larger</a:t>
            </a:r>
            <a:endParaRPr sz="1800">
              <a:solidFill>
                <a:schemeClr val="dk2"/>
              </a:solidFill>
              <a:latin typeface="Lexend"/>
              <a:ea typeface="Lexend"/>
              <a:cs typeface="Lexend"/>
              <a:sym typeface="Lexend"/>
            </a:endParaRPr>
          </a:p>
        </p:txBody>
      </p:sp>
      <p:pic>
        <p:nvPicPr>
          <p:cNvPr id="241" name="Google Shape;241;p27"/>
          <p:cNvPicPr preferRelativeResize="0"/>
          <p:nvPr/>
        </p:nvPicPr>
        <p:blipFill>
          <a:blip r:embed="rId3">
            <a:alphaModFix/>
          </a:blip>
          <a:stretch>
            <a:fillRect/>
          </a:stretch>
        </p:blipFill>
        <p:spPr>
          <a:xfrm>
            <a:off x="3403525" y="1170125"/>
            <a:ext cx="5041564" cy="3820975"/>
          </a:xfrm>
          <a:prstGeom prst="rect">
            <a:avLst/>
          </a:prstGeom>
          <a:noFill/>
          <a:ln>
            <a:noFill/>
          </a:ln>
        </p:spPr>
      </p:pic>
      <p:pic>
        <p:nvPicPr>
          <p:cNvPr id="242" name="Google Shape;242;p27"/>
          <p:cNvPicPr preferRelativeResize="0"/>
          <p:nvPr/>
        </p:nvPicPr>
        <p:blipFill>
          <a:blip r:embed="rId4">
            <a:alphaModFix/>
          </a:blip>
          <a:stretch>
            <a:fillRect/>
          </a:stretch>
        </p:blipFill>
        <p:spPr>
          <a:xfrm>
            <a:off x="311700" y="2737025"/>
            <a:ext cx="2580800" cy="888650"/>
          </a:xfrm>
          <a:prstGeom prst="rect">
            <a:avLst/>
          </a:prstGeom>
          <a:noFill/>
          <a:ln>
            <a:noFill/>
          </a:ln>
        </p:spPr>
      </p:pic>
      <p:pic>
        <p:nvPicPr>
          <p:cNvPr id="243" name="Google Shape;243;p27"/>
          <p:cNvPicPr preferRelativeResize="0"/>
          <p:nvPr/>
        </p:nvPicPr>
        <p:blipFill rotWithShape="1">
          <a:blip r:embed="rId5">
            <a:alphaModFix/>
          </a:blip>
          <a:srcRect b="0" l="0" r="16366" t="0"/>
          <a:stretch/>
        </p:blipFill>
        <p:spPr>
          <a:xfrm>
            <a:off x="244763" y="1180200"/>
            <a:ext cx="1306376" cy="1356648"/>
          </a:xfrm>
          <a:prstGeom prst="rect">
            <a:avLst/>
          </a:prstGeom>
          <a:noFill/>
          <a:ln>
            <a:noFill/>
          </a:ln>
        </p:spPr>
      </p:pic>
      <p:pic>
        <p:nvPicPr>
          <p:cNvPr id="244" name="Google Shape;244;p27"/>
          <p:cNvPicPr preferRelativeResize="0"/>
          <p:nvPr/>
        </p:nvPicPr>
        <p:blipFill rotWithShape="1">
          <a:blip r:embed="rId6">
            <a:alphaModFix/>
          </a:blip>
          <a:srcRect b="0" l="0" r="17149" t="0"/>
          <a:stretch/>
        </p:blipFill>
        <p:spPr>
          <a:xfrm>
            <a:off x="1653065" y="1173771"/>
            <a:ext cx="1306372" cy="1369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311700" y="129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Evidence for normalization in the visual system</a:t>
            </a:r>
            <a:endParaRPr/>
          </a:p>
        </p:txBody>
      </p:sp>
      <p:sp>
        <p:nvSpPr>
          <p:cNvPr id="250" name="Google Shape;250;p28"/>
          <p:cNvSpPr txBox="1"/>
          <p:nvPr>
            <p:ph idx="1" type="body"/>
          </p:nvPr>
        </p:nvSpPr>
        <p:spPr>
          <a:xfrm>
            <a:off x="221400" y="702525"/>
            <a:ext cx="6567000" cy="40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Lexend"/>
                <a:ea typeface="Lexend"/>
                <a:cs typeface="Lexend"/>
                <a:sym typeface="Lexend"/>
              </a:rPr>
              <a:t>1. </a:t>
            </a:r>
            <a:r>
              <a:rPr b="1" lang="en" sz="1200">
                <a:latin typeface="Lexend"/>
                <a:ea typeface="Lexend"/>
                <a:cs typeface="Lexend"/>
                <a:sym typeface="Lexend"/>
              </a:rPr>
              <a:t>Contrast Response Saturation</a:t>
            </a:r>
            <a:r>
              <a:rPr lang="en" sz="1200">
                <a:latin typeface="Lexend"/>
                <a:ea typeface="Lexend"/>
                <a:cs typeface="Lexend"/>
                <a:sym typeface="Lexend"/>
              </a:rPr>
              <a:t>:</a:t>
            </a:r>
            <a:r>
              <a:rPr b="1" lang="en" sz="1200">
                <a:latin typeface="Lexend"/>
                <a:ea typeface="Lexend"/>
                <a:cs typeface="Lexend"/>
                <a:sym typeface="Lexend"/>
              </a:rPr>
              <a:t> </a:t>
            </a:r>
            <a:r>
              <a:rPr lang="en" sz="1200">
                <a:latin typeface="Lexend"/>
                <a:ea typeface="Lexend"/>
                <a:cs typeface="Lexend"/>
                <a:sym typeface="Lexend"/>
              </a:rPr>
              <a:t>Neurons exhibit a plateau in response at high contrast levels, indicating a normalized response to visual stimuli (Heeger, 1992).</a:t>
            </a:r>
            <a:endParaRPr sz="1200">
              <a:latin typeface="Lexend"/>
              <a:ea typeface="Lexend"/>
              <a:cs typeface="Lexend"/>
              <a:sym typeface="Lexend"/>
            </a:endParaRPr>
          </a:p>
          <a:p>
            <a:pPr indent="0" lvl="0" marL="0" rtl="0" algn="l">
              <a:spcBef>
                <a:spcPts val="800"/>
              </a:spcBef>
              <a:spcAft>
                <a:spcPts val="0"/>
              </a:spcAft>
              <a:buClr>
                <a:schemeClr val="dk1"/>
              </a:buClr>
              <a:buSzPts val="1100"/>
              <a:buFont typeface="Arial"/>
              <a:buNone/>
            </a:pPr>
            <a:r>
              <a:rPr lang="en" sz="1200">
                <a:latin typeface="Lexend"/>
                <a:ea typeface="Lexend"/>
                <a:cs typeface="Lexend"/>
                <a:sym typeface="Lexend"/>
              </a:rPr>
              <a:t>2. </a:t>
            </a:r>
            <a:r>
              <a:rPr b="1" lang="en" sz="1200">
                <a:latin typeface="Lexend"/>
                <a:ea typeface="Lexend"/>
                <a:cs typeface="Lexend"/>
                <a:sym typeface="Lexend"/>
              </a:rPr>
              <a:t>Cross-Orientation Suppression:</a:t>
            </a:r>
            <a:r>
              <a:rPr lang="en" sz="1200">
                <a:latin typeface="Lexend"/>
                <a:ea typeface="Lexend"/>
                <a:cs typeface="Lexend"/>
                <a:sym typeface="Lexend"/>
              </a:rPr>
              <a:t> Presentation of orthogonal, non-preferred stimuli leads to suppression of the neuron's response to the preferred orientation, aligning with the normalization model (Carandini and Heeger, 2012).</a:t>
            </a:r>
            <a:endParaRPr sz="1200">
              <a:latin typeface="Lexend"/>
              <a:ea typeface="Lexend"/>
              <a:cs typeface="Lexend"/>
              <a:sym typeface="Lexend"/>
            </a:endParaRPr>
          </a:p>
          <a:p>
            <a:pPr indent="0" lvl="0" marL="0" rtl="0" algn="l">
              <a:spcBef>
                <a:spcPts val="800"/>
              </a:spcBef>
              <a:spcAft>
                <a:spcPts val="0"/>
              </a:spcAft>
              <a:buClr>
                <a:schemeClr val="dk1"/>
              </a:buClr>
              <a:buSzPts val="1100"/>
              <a:buFont typeface="Arial"/>
              <a:buNone/>
            </a:pPr>
            <a:r>
              <a:rPr lang="en" sz="1200">
                <a:latin typeface="Lexend"/>
                <a:ea typeface="Lexend"/>
                <a:cs typeface="Lexend"/>
                <a:sym typeface="Lexend"/>
              </a:rPr>
              <a:t>3. </a:t>
            </a:r>
            <a:r>
              <a:rPr b="1" lang="en" sz="1200">
                <a:latin typeface="Lexend"/>
                <a:ea typeface="Lexend"/>
                <a:cs typeface="Lexend"/>
                <a:sym typeface="Lexend"/>
              </a:rPr>
              <a:t>Surround Suppression: </a:t>
            </a:r>
            <a:r>
              <a:rPr lang="en" sz="1200">
                <a:latin typeface="Lexend"/>
                <a:ea typeface="Lexend"/>
                <a:cs typeface="Lexend"/>
                <a:sym typeface="Lexend"/>
              </a:rPr>
              <a:t>Visual stimuli evoke diminished responses when additional stimuli are present in the surrounding area, suggesting the involvement of a normalization mechanism (Cavanaugh et al., 2002).</a:t>
            </a:r>
            <a:endParaRPr sz="1200">
              <a:latin typeface="Lexend"/>
              <a:ea typeface="Lexend"/>
              <a:cs typeface="Lexend"/>
              <a:sym typeface="Lexend"/>
            </a:endParaRPr>
          </a:p>
          <a:p>
            <a:pPr indent="0" lvl="0" marL="0" rtl="0" algn="l">
              <a:spcBef>
                <a:spcPts val="800"/>
              </a:spcBef>
              <a:spcAft>
                <a:spcPts val="0"/>
              </a:spcAft>
              <a:buClr>
                <a:schemeClr val="dk1"/>
              </a:buClr>
              <a:buSzPts val="1100"/>
              <a:buFont typeface="Arial"/>
              <a:buNone/>
            </a:pPr>
            <a:r>
              <a:rPr lang="en" sz="1200">
                <a:latin typeface="Lexend"/>
                <a:ea typeface="Lexend"/>
                <a:cs typeface="Lexend"/>
                <a:sym typeface="Lexend"/>
              </a:rPr>
              <a:t>4. </a:t>
            </a:r>
            <a:r>
              <a:rPr b="1" lang="en" sz="1200">
                <a:latin typeface="Lexend"/>
                <a:ea typeface="Lexend"/>
                <a:cs typeface="Lexend"/>
                <a:sym typeface="Lexend"/>
              </a:rPr>
              <a:t>Attentional Modulation: </a:t>
            </a:r>
            <a:r>
              <a:rPr lang="en" sz="1200">
                <a:latin typeface="Lexend"/>
                <a:ea typeface="Lexend"/>
                <a:cs typeface="Lexend"/>
                <a:sym typeface="Lexend"/>
              </a:rPr>
              <a:t>Directed attention enhances responses to stimuli, as predicted by normalization models incorporating attentional gain factors (Reynolds and Heeger, 2009).</a:t>
            </a:r>
            <a:endParaRPr sz="1200">
              <a:latin typeface="Lexend"/>
              <a:ea typeface="Lexend"/>
              <a:cs typeface="Lexend"/>
              <a:sym typeface="Lexend"/>
            </a:endParaRPr>
          </a:p>
          <a:p>
            <a:pPr indent="0" lvl="0" marL="0" rtl="0" algn="l">
              <a:spcBef>
                <a:spcPts val="800"/>
              </a:spcBef>
              <a:spcAft>
                <a:spcPts val="0"/>
              </a:spcAft>
              <a:buNone/>
            </a:pPr>
            <a:r>
              <a:rPr lang="en" sz="1200">
                <a:latin typeface="Lexend"/>
                <a:ea typeface="Lexend"/>
                <a:cs typeface="Lexend"/>
                <a:sym typeface="Lexend"/>
              </a:rPr>
              <a:t>5. </a:t>
            </a:r>
            <a:r>
              <a:rPr b="1" lang="en" sz="1200">
                <a:latin typeface="Lexend"/>
                <a:ea typeface="Lexend"/>
                <a:cs typeface="Lexend"/>
                <a:sym typeface="Lexend"/>
              </a:rPr>
              <a:t>Population Responses:</a:t>
            </a:r>
            <a:r>
              <a:rPr lang="en" sz="1200">
                <a:latin typeface="Lexend"/>
                <a:ea typeface="Lexend"/>
                <a:cs typeface="Lexend"/>
                <a:sym typeface="Lexend"/>
              </a:rPr>
              <a:t> Collective neural behavior in response to complex stimuli follows normalization predictions, including winner-take-all dynamics (Carandini et al., 1997).</a:t>
            </a:r>
            <a:endParaRPr sz="1200">
              <a:latin typeface="Lexend"/>
              <a:ea typeface="Lexend"/>
              <a:cs typeface="Lexend"/>
              <a:sym typeface="Lexend"/>
            </a:endParaRPr>
          </a:p>
          <a:p>
            <a:pPr indent="0" lvl="0" marL="0" rtl="0" algn="l">
              <a:spcBef>
                <a:spcPts val="800"/>
              </a:spcBef>
              <a:spcAft>
                <a:spcPts val="0"/>
              </a:spcAft>
              <a:buClr>
                <a:schemeClr val="dk1"/>
              </a:buClr>
              <a:buSzPts val="1100"/>
              <a:buFont typeface="Arial"/>
              <a:buNone/>
            </a:pPr>
            <a:r>
              <a:rPr lang="en" sz="1200">
                <a:latin typeface="Lexend"/>
                <a:ea typeface="Lexend"/>
                <a:cs typeface="Lexend"/>
                <a:sym typeface="Lexend"/>
              </a:rPr>
              <a:t>6. </a:t>
            </a:r>
            <a:r>
              <a:rPr b="1" lang="en" sz="1200">
                <a:latin typeface="Lexend"/>
                <a:ea typeface="Lexend"/>
                <a:cs typeface="Lexend"/>
                <a:sym typeface="Lexend"/>
              </a:rPr>
              <a:t>Functional MRI Correlates</a:t>
            </a:r>
            <a:r>
              <a:rPr lang="en" sz="1200">
                <a:latin typeface="Lexend"/>
                <a:ea typeface="Lexend"/>
                <a:cs typeface="Lexend"/>
                <a:sym typeface="Lexend"/>
              </a:rPr>
              <a:t>: Brain activity patterns observed in fMRI studies correspond to normalization model predictions, supporting its role in human visual processing (Boynton et al., 1999).</a:t>
            </a:r>
            <a:endParaRPr sz="1200">
              <a:latin typeface="Lexend"/>
              <a:ea typeface="Lexend"/>
              <a:cs typeface="Lexend"/>
              <a:sym typeface="Lexend"/>
            </a:endParaRPr>
          </a:p>
          <a:p>
            <a:pPr indent="0" lvl="0" marL="0" rtl="0" algn="l">
              <a:spcBef>
                <a:spcPts val="800"/>
              </a:spcBef>
              <a:spcAft>
                <a:spcPts val="0"/>
              </a:spcAft>
              <a:buClr>
                <a:schemeClr val="dk1"/>
              </a:buClr>
              <a:buSzPts val="1100"/>
              <a:buFont typeface="Arial"/>
              <a:buNone/>
            </a:pPr>
            <a:r>
              <a:t/>
            </a:r>
            <a:endParaRPr sz="1200">
              <a:latin typeface="Lexend"/>
              <a:ea typeface="Lexend"/>
              <a:cs typeface="Lexend"/>
              <a:sym typeface="Lexend"/>
            </a:endParaRPr>
          </a:p>
          <a:p>
            <a:pPr indent="0" lvl="0" marL="0" rtl="0" algn="l">
              <a:spcBef>
                <a:spcPts val="800"/>
              </a:spcBef>
              <a:spcAft>
                <a:spcPts val="800"/>
              </a:spcAft>
              <a:buNone/>
            </a:pPr>
            <a:r>
              <a:t/>
            </a:r>
            <a:endParaRPr sz="1200">
              <a:latin typeface="Lexend"/>
              <a:ea typeface="Lexend"/>
              <a:cs typeface="Lexend"/>
              <a:sym typeface="Lexend"/>
            </a:endParaRPr>
          </a:p>
        </p:txBody>
      </p:sp>
      <p:pic>
        <p:nvPicPr>
          <p:cNvPr id="251" name="Google Shape;251;p28"/>
          <p:cNvPicPr preferRelativeResize="0"/>
          <p:nvPr/>
        </p:nvPicPr>
        <p:blipFill>
          <a:blip r:embed="rId3">
            <a:alphaModFix/>
          </a:blip>
          <a:stretch>
            <a:fillRect/>
          </a:stretch>
        </p:blipFill>
        <p:spPr>
          <a:xfrm>
            <a:off x="7053239" y="3096149"/>
            <a:ext cx="1764887" cy="1760974"/>
          </a:xfrm>
          <a:prstGeom prst="rect">
            <a:avLst/>
          </a:prstGeom>
          <a:noFill/>
          <a:ln>
            <a:noFill/>
          </a:ln>
        </p:spPr>
      </p:pic>
      <p:sp>
        <p:nvSpPr>
          <p:cNvPr id="252" name="Google Shape;252;p28"/>
          <p:cNvSpPr txBox="1"/>
          <p:nvPr/>
        </p:nvSpPr>
        <p:spPr>
          <a:xfrm>
            <a:off x="7229038" y="4857125"/>
            <a:ext cx="15657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900">
                <a:solidFill>
                  <a:schemeClr val="dk2"/>
                </a:solidFill>
              </a:rPr>
              <a:t>Fig.1 from Ref. 5</a:t>
            </a:r>
            <a:endParaRPr b="1" sz="900"/>
          </a:p>
        </p:txBody>
      </p:sp>
      <p:cxnSp>
        <p:nvCxnSpPr>
          <p:cNvPr id="253" name="Google Shape;253;p28"/>
          <p:cNvCxnSpPr/>
          <p:nvPr/>
        </p:nvCxnSpPr>
        <p:spPr>
          <a:xfrm flipH="1">
            <a:off x="6712200" y="859075"/>
            <a:ext cx="5700" cy="4173600"/>
          </a:xfrm>
          <a:prstGeom prst="straightConnector1">
            <a:avLst/>
          </a:prstGeom>
          <a:noFill/>
          <a:ln cap="flat" cmpd="sng" w="38100">
            <a:solidFill>
              <a:schemeClr val="dk1"/>
            </a:solidFill>
            <a:prstDash val="solid"/>
            <a:round/>
            <a:headEnd len="med" w="med" type="none"/>
            <a:tailEnd len="med" w="med" type="none"/>
          </a:ln>
        </p:spPr>
      </p:cxnSp>
      <p:pic>
        <p:nvPicPr>
          <p:cNvPr id="254" name="Google Shape;254;p28"/>
          <p:cNvPicPr preferRelativeResize="0"/>
          <p:nvPr/>
        </p:nvPicPr>
        <p:blipFill>
          <a:blip r:embed="rId4">
            <a:alphaModFix/>
          </a:blip>
          <a:stretch>
            <a:fillRect/>
          </a:stretch>
        </p:blipFill>
        <p:spPr>
          <a:xfrm>
            <a:off x="6788400" y="789125"/>
            <a:ext cx="2372500" cy="3042446"/>
          </a:xfrm>
          <a:prstGeom prst="rect">
            <a:avLst/>
          </a:prstGeom>
          <a:noFill/>
          <a:ln>
            <a:noFill/>
          </a:ln>
        </p:spPr>
      </p:pic>
      <p:sp>
        <p:nvSpPr>
          <p:cNvPr id="255" name="Google Shape;255;p28"/>
          <p:cNvSpPr/>
          <p:nvPr/>
        </p:nvSpPr>
        <p:spPr>
          <a:xfrm>
            <a:off x="6788400" y="3879300"/>
            <a:ext cx="413700" cy="19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8"/>
          <p:cNvSpPr txBox="1"/>
          <p:nvPr/>
        </p:nvSpPr>
        <p:spPr>
          <a:xfrm>
            <a:off x="8052075" y="1387750"/>
            <a:ext cx="11565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900">
                <a:solidFill>
                  <a:schemeClr val="dk2"/>
                </a:solidFill>
              </a:rPr>
              <a:t>Fig.1 from Ref. 1</a:t>
            </a:r>
            <a:endParaRPr b="1" sz="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311700" y="212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Biologically plausible mechanisms of normalization</a:t>
            </a:r>
            <a:endParaRPr/>
          </a:p>
        </p:txBody>
      </p:sp>
      <p:sp>
        <p:nvSpPr>
          <p:cNvPr id="262" name="Google Shape;262;p29"/>
          <p:cNvSpPr txBox="1"/>
          <p:nvPr>
            <p:ph idx="1" type="body"/>
          </p:nvPr>
        </p:nvSpPr>
        <p:spPr>
          <a:xfrm>
            <a:off x="86600" y="1152475"/>
            <a:ext cx="4569900" cy="3850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Lexend"/>
              <a:buChar char="●"/>
            </a:pPr>
            <a:r>
              <a:rPr lang="en" sz="1500">
                <a:latin typeface="Lexend"/>
                <a:ea typeface="Lexend"/>
                <a:cs typeface="Lexend"/>
                <a:sym typeface="Lexend"/>
              </a:rPr>
              <a:t>Cellular level</a:t>
            </a:r>
            <a:endParaRPr sz="1500">
              <a:latin typeface="Lexend"/>
              <a:ea typeface="Lexend"/>
              <a:cs typeface="Lexend"/>
              <a:sym typeface="Lexend"/>
            </a:endParaRPr>
          </a:p>
          <a:p>
            <a:pPr indent="-323850" lvl="1" marL="914400" rtl="0" algn="l">
              <a:spcBef>
                <a:spcPts val="0"/>
              </a:spcBef>
              <a:spcAft>
                <a:spcPts val="0"/>
              </a:spcAft>
              <a:buSzPts val="1500"/>
              <a:buFont typeface="Lexend"/>
              <a:buChar char="○"/>
            </a:pPr>
            <a:r>
              <a:rPr lang="en" sz="1500">
                <a:latin typeface="Lexend"/>
                <a:ea typeface="Lexend"/>
                <a:cs typeface="Lexend"/>
                <a:sym typeface="Lexend"/>
              </a:rPr>
              <a:t>Shunting inhibition (↑ conductance)</a:t>
            </a:r>
            <a:endParaRPr sz="1500">
              <a:latin typeface="Lexend"/>
              <a:ea typeface="Lexend"/>
              <a:cs typeface="Lexend"/>
              <a:sym typeface="Lexend"/>
            </a:endParaRPr>
          </a:p>
          <a:p>
            <a:pPr indent="-323850" lvl="1" marL="914400" rtl="0" algn="l">
              <a:spcBef>
                <a:spcPts val="0"/>
              </a:spcBef>
              <a:spcAft>
                <a:spcPts val="0"/>
              </a:spcAft>
              <a:buSzPts val="1500"/>
              <a:buFont typeface="Lexend"/>
              <a:buChar char="○"/>
            </a:pPr>
            <a:r>
              <a:rPr lang="en" sz="1500">
                <a:latin typeface="Lexend"/>
                <a:ea typeface="Lexend"/>
                <a:cs typeface="Lexend"/>
                <a:sym typeface="Lexend"/>
              </a:rPr>
              <a:t>Synaptic depression</a:t>
            </a:r>
            <a:endParaRPr sz="1500">
              <a:solidFill>
                <a:srgbClr val="666666"/>
              </a:solidFill>
              <a:latin typeface="Lexend"/>
              <a:ea typeface="Lexend"/>
              <a:cs typeface="Lexend"/>
              <a:sym typeface="Lexend"/>
            </a:endParaRPr>
          </a:p>
          <a:p>
            <a:pPr indent="-323850" lvl="0" marL="457200" rtl="0" algn="l">
              <a:spcBef>
                <a:spcPts val="0"/>
              </a:spcBef>
              <a:spcAft>
                <a:spcPts val="0"/>
              </a:spcAft>
              <a:buSzPts val="1500"/>
              <a:buFont typeface="Lexend"/>
              <a:buChar char="●"/>
            </a:pPr>
            <a:r>
              <a:rPr lang="en" sz="1500">
                <a:latin typeface="Lexend"/>
                <a:ea typeface="Lexend"/>
                <a:cs typeface="Lexend"/>
                <a:sym typeface="Lexend"/>
              </a:rPr>
              <a:t>Division = GABA-mediated inhibition?</a:t>
            </a:r>
            <a:endParaRPr sz="1500">
              <a:latin typeface="Lexend"/>
              <a:ea typeface="Lexend"/>
              <a:cs typeface="Lexend"/>
              <a:sym typeface="Lexend"/>
            </a:endParaRPr>
          </a:p>
          <a:p>
            <a:pPr indent="-323850" lvl="1" marL="914400" rtl="0" algn="l">
              <a:spcBef>
                <a:spcPts val="0"/>
              </a:spcBef>
              <a:spcAft>
                <a:spcPts val="0"/>
              </a:spcAft>
              <a:buSzPts val="1500"/>
              <a:buFont typeface="Lexend"/>
              <a:buChar char="○"/>
            </a:pPr>
            <a:r>
              <a:rPr lang="en" sz="1500">
                <a:latin typeface="Lexend"/>
                <a:ea typeface="Lexend"/>
                <a:cs typeface="Lexend"/>
                <a:sym typeface="Lexend"/>
              </a:rPr>
              <a:t>Fruit fly olfactory system </a:t>
            </a:r>
            <a:r>
              <a:rPr lang="en" sz="1500">
                <a:solidFill>
                  <a:srgbClr val="6AA84F"/>
                </a:solidFill>
                <a:latin typeface="Lexend"/>
                <a:ea typeface="Lexend"/>
                <a:cs typeface="Lexend"/>
                <a:sym typeface="Lexend"/>
              </a:rPr>
              <a:t>✔</a:t>
            </a:r>
            <a:endParaRPr sz="1500">
              <a:solidFill>
                <a:srgbClr val="6AA84F"/>
              </a:solidFill>
              <a:latin typeface="Lexend"/>
              <a:ea typeface="Lexend"/>
              <a:cs typeface="Lexend"/>
              <a:sym typeface="Lexend"/>
            </a:endParaRPr>
          </a:p>
          <a:p>
            <a:pPr indent="-323850" lvl="1" marL="914400" rtl="0" algn="l">
              <a:spcBef>
                <a:spcPts val="0"/>
              </a:spcBef>
              <a:spcAft>
                <a:spcPts val="0"/>
              </a:spcAft>
              <a:buSzPts val="1500"/>
              <a:buFont typeface="Lexend"/>
              <a:buChar char="○"/>
            </a:pPr>
            <a:r>
              <a:rPr lang="en" sz="1500">
                <a:latin typeface="Lexend"/>
                <a:ea typeface="Lexend"/>
                <a:cs typeface="Lexend"/>
                <a:sym typeface="Lexend"/>
              </a:rPr>
              <a:t>Mammalian V1 </a:t>
            </a:r>
            <a:r>
              <a:rPr lang="en" sz="1500">
                <a:solidFill>
                  <a:srgbClr val="FF0000"/>
                </a:solidFill>
                <a:latin typeface="Lexend"/>
                <a:ea typeface="Lexend"/>
                <a:cs typeface="Lexend"/>
                <a:sym typeface="Lexend"/>
              </a:rPr>
              <a:t>✖</a:t>
            </a:r>
            <a:endParaRPr sz="1500">
              <a:solidFill>
                <a:srgbClr val="FF0000"/>
              </a:solidFill>
              <a:latin typeface="Lexend"/>
              <a:ea typeface="Lexend"/>
              <a:cs typeface="Lexend"/>
              <a:sym typeface="Lexend"/>
            </a:endParaRPr>
          </a:p>
          <a:p>
            <a:pPr indent="-323850" lvl="1" marL="914400" rtl="0" algn="l">
              <a:spcBef>
                <a:spcPts val="0"/>
              </a:spcBef>
              <a:spcAft>
                <a:spcPts val="0"/>
              </a:spcAft>
              <a:buClr>
                <a:srgbClr val="666666"/>
              </a:buClr>
              <a:buSzPts val="1500"/>
              <a:buFont typeface="Lexend"/>
              <a:buChar char="○"/>
            </a:pPr>
            <a:r>
              <a:rPr lang="en" sz="1500">
                <a:solidFill>
                  <a:srgbClr val="666666"/>
                </a:solidFill>
                <a:latin typeface="Lexend"/>
                <a:ea typeface="Lexend"/>
                <a:cs typeface="Lexend"/>
                <a:sym typeface="Lexend"/>
              </a:rPr>
              <a:t>“What seems to be common is not necessarily the biophysical mechanism but rather the computation”</a:t>
            </a:r>
            <a:endParaRPr sz="1500">
              <a:solidFill>
                <a:srgbClr val="666666"/>
              </a:solidFill>
              <a:latin typeface="Lexend"/>
              <a:ea typeface="Lexend"/>
              <a:cs typeface="Lexend"/>
              <a:sym typeface="Lexend"/>
            </a:endParaRPr>
          </a:p>
          <a:p>
            <a:pPr indent="-323850" lvl="0" marL="457200" rtl="0" algn="l">
              <a:spcBef>
                <a:spcPts val="0"/>
              </a:spcBef>
              <a:spcAft>
                <a:spcPts val="0"/>
              </a:spcAft>
              <a:buClr>
                <a:srgbClr val="666666"/>
              </a:buClr>
              <a:buSzPts val="1500"/>
              <a:buFont typeface="Lexend"/>
              <a:buChar char="●"/>
            </a:pPr>
            <a:r>
              <a:rPr lang="en" sz="1500">
                <a:solidFill>
                  <a:srgbClr val="666666"/>
                </a:solidFill>
                <a:latin typeface="Lexend"/>
                <a:ea typeface="Lexend"/>
                <a:cs typeface="Lexend"/>
                <a:sym typeface="Lexend"/>
              </a:rPr>
              <a:t>Amplification rather than suppression</a:t>
            </a:r>
            <a:endParaRPr sz="1500">
              <a:solidFill>
                <a:srgbClr val="666666"/>
              </a:solidFill>
              <a:latin typeface="Lexend"/>
              <a:ea typeface="Lexend"/>
              <a:cs typeface="Lexend"/>
              <a:sym typeface="Lexend"/>
            </a:endParaRPr>
          </a:p>
        </p:txBody>
      </p:sp>
      <p:pic>
        <p:nvPicPr>
          <p:cNvPr id="263" name="Google Shape;263;p29"/>
          <p:cNvPicPr preferRelativeResize="0"/>
          <p:nvPr/>
        </p:nvPicPr>
        <p:blipFill rotWithShape="1">
          <a:blip r:embed="rId3">
            <a:alphaModFix/>
          </a:blip>
          <a:srcRect b="22033" l="0" r="46706" t="0"/>
          <a:stretch/>
        </p:blipFill>
        <p:spPr>
          <a:xfrm>
            <a:off x="4572000" y="1289075"/>
            <a:ext cx="2562050" cy="3377558"/>
          </a:xfrm>
          <a:prstGeom prst="rect">
            <a:avLst/>
          </a:prstGeom>
          <a:noFill/>
          <a:ln>
            <a:noFill/>
          </a:ln>
        </p:spPr>
      </p:pic>
      <p:pic>
        <p:nvPicPr>
          <p:cNvPr id="264" name="Google Shape;264;p29"/>
          <p:cNvPicPr preferRelativeResize="0"/>
          <p:nvPr/>
        </p:nvPicPr>
        <p:blipFill rotWithShape="1">
          <a:blip r:embed="rId3">
            <a:alphaModFix/>
          </a:blip>
          <a:srcRect b="64501" l="59101" r="0" t="0"/>
          <a:stretch/>
        </p:blipFill>
        <p:spPr>
          <a:xfrm>
            <a:off x="6947900" y="1289075"/>
            <a:ext cx="1933699" cy="151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a:ea typeface="Lexend"/>
                <a:cs typeface="Lexend"/>
                <a:sym typeface="Lexend"/>
              </a:rPr>
              <a:t>Discussion</a:t>
            </a:r>
            <a:endParaRPr>
              <a:latin typeface="Lexend"/>
              <a:ea typeface="Lexend"/>
              <a:cs typeface="Lexend"/>
              <a:sym typeface="Lexend"/>
            </a:endParaRPr>
          </a:p>
        </p:txBody>
      </p:sp>
      <p:sp>
        <p:nvSpPr>
          <p:cNvPr id="270" name="Google Shape;270;p30"/>
          <p:cNvSpPr txBox="1"/>
          <p:nvPr>
            <p:ph idx="1" type="body"/>
          </p:nvPr>
        </p:nvSpPr>
        <p:spPr>
          <a:xfrm>
            <a:off x="311700" y="1152475"/>
            <a:ext cx="8520600" cy="3919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Lexend"/>
              <a:buChar char="●"/>
            </a:pPr>
            <a:r>
              <a:rPr lang="en">
                <a:latin typeface="Lexend"/>
                <a:ea typeface="Lexend"/>
                <a:cs typeface="Lexend"/>
                <a:sym typeface="Lexend"/>
              </a:rPr>
              <a:t>What benefits might normalization offer the organism?</a:t>
            </a:r>
            <a:endParaRPr>
              <a:latin typeface="Lexend"/>
              <a:ea typeface="Lexend"/>
              <a:cs typeface="Lexend"/>
              <a:sym typeface="Lexend"/>
            </a:endParaRPr>
          </a:p>
          <a:p>
            <a:pPr indent="-342900" lvl="0" marL="457200" rtl="0" algn="l">
              <a:spcBef>
                <a:spcPts val="0"/>
              </a:spcBef>
              <a:spcAft>
                <a:spcPts val="0"/>
              </a:spcAft>
              <a:buSzPts val="1800"/>
              <a:buFont typeface="Lexend"/>
              <a:buChar char="●"/>
            </a:pPr>
            <a:r>
              <a:rPr lang="en">
                <a:latin typeface="Lexend"/>
                <a:ea typeface="Lexend"/>
                <a:cs typeface="Lexend"/>
                <a:sym typeface="Lexend"/>
              </a:rPr>
              <a:t>What makes </a:t>
            </a:r>
            <a:r>
              <a:rPr lang="en">
                <a:latin typeface="Lexend"/>
                <a:ea typeface="Lexend"/>
                <a:cs typeface="Lexend"/>
                <a:sym typeface="Lexend"/>
              </a:rPr>
              <a:t>something </a:t>
            </a:r>
            <a:r>
              <a:rPr lang="en">
                <a:latin typeface="Lexend"/>
                <a:ea typeface="Lexend"/>
                <a:cs typeface="Lexend"/>
                <a:sym typeface="Lexend"/>
              </a:rPr>
              <a:t>a “canonical neural computation”?</a:t>
            </a:r>
            <a:endParaRPr>
              <a:latin typeface="Lexend"/>
              <a:ea typeface="Lexend"/>
              <a:cs typeface="Lexend"/>
              <a:sym typeface="Lexend"/>
            </a:endParaRPr>
          </a:p>
          <a:p>
            <a:pPr indent="-342900" lvl="0" marL="457200" rtl="0" algn="l">
              <a:spcBef>
                <a:spcPts val="0"/>
              </a:spcBef>
              <a:spcAft>
                <a:spcPts val="0"/>
              </a:spcAft>
              <a:buSzPts val="1800"/>
              <a:buFont typeface="Lexend"/>
              <a:buChar char="●"/>
            </a:pPr>
            <a:r>
              <a:rPr lang="en">
                <a:latin typeface="Lexend"/>
                <a:ea typeface="Lexend"/>
                <a:cs typeface="Lexend"/>
                <a:sym typeface="Lexend"/>
              </a:rPr>
              <a:t>What are some behavioral predictions of normalization?</a:t>
            </a:r>
            <a:endParaRPr>
              <a:latin typeface="Lexend"/>
              <a:ea typeface="Lexend"/>
              <a:cs typeface="Lexend"/>
              <a:sym typeface="Lexend"/>
            </a:endParaRPr>
          </a:p>
          <a:p>
            <a:pPr indent="-342900" lvl="0" marL="457200" rtl="0" algn="l">
              <a:spcBef>
                <a:spcPts val="0"/>
              </a:spcBef>
              <a:spcAft>
                <a:spcPts val="0"/>
              </a:spcAft>
              <a:buSzPts val="1800"/>
              <a:buFont typeface="Lexend"/>
              <a:buChar char="●"/>
            </a:pPr>
            <a:r>
              <a:rPr lang="en">
                <a:latin typeface="Lexend"/>
                <a:ea typeface="Lexend"/>
                <a:cs typeface="Lexend"/>
                <a:sym typeface="Lexend"/>
              </a:rPr>
              <a:t>How might normalization shed light on neurological or </a:t>
            </a:r>
            <a:r>
              <a:rPr lang="en">
                <a:latin typeface="Lexend"/>
                <a:ea typeface="Lexend"/>
                <a:cs typeface="Lexend"/>
                <a:sym typeface="Lexend"/>
              </a:rPr>
              <a:t>psychiatric</a:t>
            </a:r>
            <a:r>
              <a:rPr lang="en">
                <a:latin typeface="Lexend"/>
                <a:ea typeface="Lexend"/>
                <a:cs typeface="Lexend"/>
                <a:sym typeface="Lexend"/>
              </a:rPr>
              <a:t> disorders?</a:t>
            </a:r>
            <a:endParaRPr>
              <a:latin typeface="Lexend"/>
              <a:ea typeface="Lexend"/>
              <a:cs typeface="Lexend"/>
              <a:sym typeface="Lexend"/>
            </a:endParaRPr>
          </a:p>
          <a:p>
            <a:pPr indent="-342900" lvl="0" marL="457200" rtl="0" algn="l">
              <a:spcBef>
                <a:spcPts val="0"/>
              </a:spcBef>
              <a:spcAft>
                <a:spcPts val="0"/>
              </a:spcAft>
              <a:buSzPts val="1800"/>
              <a:buFont typeface="Lexend"/>
              <a:buChar char="●"/>
            </a:pPr>
            <a:r>
              <a:rPr lang="en">
                <a:latin typeface="Lexend"/>
                <a:ea typeface="Lexend"/>
                <a:cs typeface="Lexend"/>
                <a:sym typeface="Lexend"/>
              </a:rPr>
              <a:t>How does the brain decide over what space to normalize? In other words, how does the brain know what the part and the whole are?</a:t>
            </a:r>
            <a:endParaRPr>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a:ea typeface="Lexend"/>
                <a:cs typeface="Lexend"/>
                <a:sym typeface="Lexend"/>
              </a:rPr>
              <a:t>Outline</a:t>
            </a:r>
            <a:endParaRPr>
              <a:latin typeface="Lexend"/>
              <a:ea typeface="Lexend"/>
              <a:cs typeface="Lexend"/>
              <a:sym typeface="Lexend"/>
            </a:endParaRPr>
          </a:p>
        </p:txBody>
      </p:sp>
      <p:sp>
        <p:nvSpPr>
          <p:cNvPr id="66" name="Google Shape;66;p14"/>
          <p:cNvSpPr txBox="1"/>
          <p:nvPr>
            <p:ph idx="1" type="body"/>
          </p:nvPr>
        </p:nvSpPr>
        <p:spPr>
          <a:xfrm>
            <a:off x="311700" y="1152475"/>
            <a:ext cx="8520600" cy="3818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Lexend"/>
              <a:buAutoNum type="arabicPeriod"/>
            </a:pPr>
            <a:r>
              <a:rPr lang="en">
                <a:latin typeface="Lexend"/>
                <a:ea typeface="Lexend"/>
                <a:cs typeface="Lexend"/>
                <a:sym typeface="Lexend"/>
              </a:rPr>
              <a:t>Normalization </a:t>
            </a:r>
            <a:r>
              <a:rPr b="1" lang="en">
                <a:latin typeface="Lexend"/>
                <a:ea typeface="Lexend"/>
                <a:cs typeface="Lexend"/>
                <a:sym typeface="Lexend"/>
              </a:rPr>
              <a:t>reduces redundancy</a:t>
            </a:r>
            <a:r>
              <a:rPr lang="en">
                <a:latin typeface="Lexend"/>
                <a:ea typeface="Lexend"/>
                <a:cs typeface="Lexend"/>
                <a:sym typeface="Lexend"/>
              </a:rPr>
              <a:t> in natural image</a:t>
            </a:r>
            <a:br>
              <a:rPr lang="en">
                <a:latin typeface="Lexend"/>
                <a:ea typeface="Lexend"/>
                <a:cs typeface="Lexend"/>
                <a:sym typeface="Lexend"/>
              </a:rPr>
            </a:br>
            <a:endParaRPr>
              <a:latin typeface="Lexend"/>
              <a:ea typeface="Lexend"/>
              <a:cs typeface="Lexend"/>
              <a:sym typeface="Lexend"/>
            </a:endParaRPr>
          </a:p>
          <a:p>
            <a:pPr indent="-342900" lvl="0" marL="457200" rtl="0" algn="l">
              <a:spcBef>
                <a:spcPts val="0"/>
              </a:spcBef>
              <a:spcAft>
                <a:spcPts val="0"/>
              </a:spcAft>
              <a:buSzPts val="1800"/>
              <a:buFont typeface="Lexend"/>
              <a:buAutoNum type="arabicPeriod"/>
            </a:pPr>
            <a:r>
              <a:rPr lang="en">
                <a:latin typeface="Lexend"/>
                <a:ea typeface="Lexend"/>
                <a:cs typeface="Lexend"/>
                <a:sym typeface="Lexend"/>
              </a:rPr>
              <a:t>Normalization induces </a:t>
            </a:r>
            <a:r>
              <a:rPr b="1" lang="en">
                <a:latin typeface="Lexend"/>
                <a:ea typeface="Lexend"/>
                <a:cs typeface="Lexend"/>
                <a:sym typeface="Lexend"/>
              </a:rPr>
              <a:t>w</a:t>
            </a:r>
            <a:r>
              <a:rPr b="1" lang="en">
                <a:latin typeface="Lexend"/>
                <a:ea typeface="Lexend"/>
                <a:cs typeface="Lexend"/>
                <a:sym typeface="Lexend"/>
              </a:rPr>
              <a:t>inner-takes-all dynamics</a:t>
            </a:r>
            <a:br>
              <a:rPr lang="en">
                <a:latin typeface="Lexend"/>
                <a:ea typeface="Lexend"/>
                <a:cs typeface="Lexend"/>
                <a:sym typeface="Lexend"/>
              </a:rPr>
            </a:br>
            <a:endParaRPr>
              <a:latin typeface="Lexend"/>
              <a:ea typeface="Lexend"/>
              <a:cs typeface="Lexend"/>
              <a:sym typeface="Lexend"/>
            </a:endParaRPr>
          </a:p>
          <a:p>
            <a:pPr indent="-342900" lvl="0" marL="457200" rtl="0" algn="l">
              <a:spcBef>
                <a:spcPts val="0"/>
              </a:spcBef>
              <a:spcAft>
                <a:spcPts val="0"/>
              </a:spcAft>
              <a:buSzPts val="1800"/>
              <a:buFont typeface="Lexend"/>
              <a:buAutoNum type="arabicPeriod"/>
            </a:pPr>
            <a:r>
              <a:rPr lang="en">
                <a:latin typeface="Lexend"/>
                <a:ea typeface="Lexend"/>
                <a:cs typeface="Lexend"/>
                <a:sym typeface="Lexend"/>
              </a:rPr>
              <a:t>Normalization produces </a:t>
            </a:r>
            <a:r>
              <a:rPr b="1" lang="en">
                <a:latin typeface="Lexend"/>
                <a:ea typeface="Lexend"/>
                <a:cs typeface="Lexend"/>
                <a:sym typeface="Lexend"/>
              </a:rPr>
              <a:t>light adaptation</a:t>
            </a:r>
            <a:r>
              <a:rPr lang="en">
                <a:latin typeface="Lexend"/>
                <a:ea typeface="Lexend"/>
                <a:cs typeface="Lexend"/>
                <a:sym typeface="Lexend"/>
              </a:rPr>
              <a:t> in the retina</a:t>
            </a:r>
            <a:br>
              <a:rPr lang="en">
                <a:latin typeface="Lexend"/>
                <a:ea typeface="Lexend"/>
                <a:cs typeface="Lexend"/>
                <a:sym typeface="Lexend"/>
              </a:rPr>
            </a:br>
            <a:endParaRPr>
              <a:latin typeface="Lexend"/>
              <a:ea typeface="Lexend"/>
              <a:cs typeface="Lexend"/>
              <a:sym typeface="Lexend"/>
            </a:endParaRPr>
          </a:p>
          <a:p>
            <a:pPr indent="-342900" lvl="0" marL="457200" rtl="0" algn="l">
              <a:spcBef>
                <a:spcPts val="0"/>
              </a:spcBef>
              <a:spcAft>
                <a:spcPts val="0"/>
              </a:spcAft>
              <a:buSzPts val="1800"/>
              <a:buFont typeface="Lexend"/>
              <a:buAutoNum type="arabicPeriod"/>
            </a:pPr>
            <a:r>
              <a:rPr lang="en">
                <a:latin typeface="Lexend"/>
                <a:ea typeface="Lexend"/>
                <a:cs typeface="Lexend"/>
                <a:sym typeface="Lexend"/>
              </a:rPr>
              <a:t>Empirical evidence for normalization</a:t>
            </a:r>
            <a:br>
              <a:rPr lang="en">
                <a:latin typeface="Lexend"/>
                <a:ea typeface="Lexend"/>
                <a:cs typeface="Lexend"/>
                <a:sym typeface="Lexend"/>
              </a:rPr>
            </a:br>
            <a:endParaRPr>
              <a:latin typeface="Lexend"/>
              <a:ea typeface="Lexend"/>
              <a:cs typeface="Lexend"/>
              <a:sym typeface="Lexend"/>
            </a:endParaRPr>
          </a:p>
          <a:p>
            <a:pPr indent="-342900" lvl="0" marL="457200" rtl="0" algn="l">
              <a:spcBef>
                <a:spcPts val="0"/>
              </a:spcBef>
              <a:spcAft>
                <a:spcPts val="0"/>
              </a:spcAft>
              <a:buSzPts val="1800"/>
              <a:buFont typeface="Lexend"/>
              <a:buAutoNum type="arabicPeriod"/>
            </a:pPr>
            <a:r>
              <a:rPr lang="en">
                <a:latin typeface="Lexend"/>
                <a:ea typeface="Lexend"/>
                <a:cs typeface="Lexend"/>
                <a:sym typeface="Lexend"/>
              </a:rPr>
              <a:t>Biologically plausible mechanisms of normalization</a:t>
            </a:r>
            <a:br>
              <a:rPr lang="en">
                <a:latin typeface="Lexend"/>
                <a:ea typeface="Lexend"/>
                <a:cs typeface="Lexend"/>
                <a:sym typeface="Lexend"/>
              </a:rPr>
            </a:br>
            <a:endParaRPr>
              <a:latin typeface="Lexend"/>
              <a:ea typeface="Lexend"/>
              <a:cs typeface="Lexend"/>
              <a:sym typeface="Lexend"/>
            </a:endParaRPr>
          </a:p>
          <a:p>
            <a:pPr indent="-342900" lvl="0" marL="457200" rtl="0" algn="l">
              <a:spcBef>
                <a:spcPts val="0"/>
              </a:spcBef>
              <a:spcAft>
                <a:spcPts val="0"/>
              </a:spcAft>
              <a:buSzPts val="1800"/>
              <a:buFont typeface="Lexend"/>
              <a:buAutoNum type="arabicPeriod"/>
            </a:pPr>
            <a:r>
              <a:rPr lang="en">
                <a:latin typeface="Lexend"/>
                <a:ea typeface="Lexend"/>
                <a:cs typeface="Lexend"/>
                <a:sym typeface="Lexend"/>
              </a:rPr>
              <a:t>Discussion</a:t>
            </a:r>
            <a:endParaRPr>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rotWithShape="1">
          <a:blip r:embed="rId3">
            <a:alphaModFix/>
          </a:blip>
          <a:srcRect b="4598" l="14960" r="5800" t="0"/>
          <a:stretch/>
        </p:blipFill>
        <p:spPr>
          <a:xfrm>
            <a:off x="251425" y="888508"/>
            <a:ext cx="3979451" cy="3962293"/>
          </a:xfrm>
          <a:prstGeom prst="rect">
            <a:avLst/>
          </a:prstGeom>
          <a:noFill/>
          <a:ln>
            <a:noFill/>
          </a:ln>
        </p:spPr>
      </p:pic>
      <p:sp>
        <p:nvSpPr>
          <p:cNvPr id="72" name="Google Shape;72;p15"/>
          <p:cNvSpPr txBox="1"/>
          <p:nvPr>
            <p:ph type="title"/>
          </p:nvPr>
        </p:nvSpPr>
        <p:spPr>
          <a:xfrm>
            <a:off x="311700" y="1559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exend"/>
                <a:ea typeface="Lexend"/>
                <a:cs typeface="Lexend"/>
                <a:sym typeface="Lexend"/>
              </a:rPr>
              <a:t>Spatial autocorrelation in naturalistic images</a:t>
            </a:r>
            <a:endParaRPr>
              <a:latin typeface="Lexend"/>
              <a:ea typeface="Lexend"/>
              <a:cs typeface="Lexend"/>
              <a:sym typeface="Lexend"/>
            </a:endParaRPr>
          </a:p>
        </p:txBody>
      </p:sp>
      <p:sp>
        <p:nvSpPr>
          <p:cNvPr id="73" name="Google Shape;73;p15"/>
          <p:cNvSpPr/>
          <p:nvPr/>
        </p:nvSpPr>
        <p:spPr>
          <a:xfrm>
            <a:off x="1883975" y="1332625"/>
            <a:ext cx="229200" cy="22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5"/>
          <p:cNvSpPr/>
          <p:nvPr/>
        </p:nvSpPr>
        <p:spPr>
          <a:xfrm>
            <a:off x="2166125" y="1594800"/>
            <a:ext cx="229200" cy="22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5"/>
          <p:cNvSpPr/>
          <p:nvPr/>
        </p:nvSpPr>
        <p:spPr>
          <a:xfrm>
            <a:off x="2275600" y="3703325"/>
            <a:ext cx="229200" cy="229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6" name="Google Shape;76;p15"/>
          <p:cNvCxnSpPr>
            <a:stCxn id="77" idx="1"/>
            <a:endCxn id="73" idx="6"/>
          </p:cNvCxnSpPr>
          <p:nvPr/>
        </p:nvCxnSpPr>
        <p:spPr>
          <a:xfrm flipH="1">
            <a:off x="2113175" y="1218300"/>
            <a:ext cx="2850300" cy="228900"/>
          </a:xfrm>
          <a:prstGeom prst="straightConnector1">
            <a:avLst/>
          </a:prstGeom>
          <a:noFill/>
          <a:ln cap="flat" cmpd="sng" w="19050">
            <a:solidFill>
              <a:srgbClr val="FF0000"/>
            </a:solidFill>
            <a:prstDash val="solid"/>
            <a:round/>
            <a:headEnd len="med" w="med" type="none"/>
            <a:tailEnd len="med" w="med" type="triangle"/>
          </a:ln>
        </p:spPr>
      </p:cxnSp>
      <p:cxnSp>
        <p:nvCxnSpPr>
          <p:cNvPr id="78" name="Google Shape;78;p15"/>
          <p:cNvCxnSpPr>
            <a:stCxn id="77" idx="1"/>
            <a:endCxn id="74" idx="7"/>
          </p:cNvCxnSpPr>
          <p:nvPr/>
        </p:nvCxnSpPr>
        <p:spPr>
          <a:xfrm flipH="1">
            <a:off x="2361875" y="1218300"/>
            <a:ext cx="2601600" cy="410100"/>
          </a:xfrm>
          <a:prstGeom prst="straightConnector1">
            <a:avLst/>
          </a:prstGeom>
          <a:noFill/>
          <a:ln cap="flat" cmpd="sng" w="19050">
            <a:solidFill>
              <a:srgbClr val="FF0000"/>
            </a:solidFill>
            <a:prstDash val="solid"/>
            <a:round/>
            <a:headEnd len="med" w="med" type="none"/>
            <a:tailEnd len="med" w="med" type="triangle"/>
          </a:ln>
        </p:spPr>
      </p:cxnSp>
      <p:cxnSp>
        <p:nvCxnSpPr>
          <p:cNvPr id="79" name="Google Shape;79;p15"/>
          <p:cNvCxnSpPr>
            <a:stCxn id="80" idx="1"/>
            <a:endCxn id="75" idx="7"/>
          </p:cNvCxnSpPr>
          <p:nvPr/>
        </p:nvCxnSpPr>
        <p:spPr>
          <a:xfrm flipH="1">
            <a:off x="2471275" y="1921475"/>
            <a:ext cx="2591100" cy="1815300"/>
          </a:xfrm>
          <a:prstGeom prst="straightConnector1">
            <a:avLst/>
          </a:prstGeom>
          <a:noFill/>
          <a:ln cap="flat" cmpd="sng" w="19050">
            <a:solidFill>
              <a:srgbClr val="FF0000"/>
            </a:solidFill>
            <a:prstDash val="solid"/>
            <a:round/>
            <a:headEnd len="med" w="med" type="none"/>
            <a:tailEnd len="med" w="med" type="triangle"/>
          </a:ln>
        </p:spPr>
      </p:cxnSp>
      <p:cxnSp>
        <p:nvCxnSpPr>
          <p:cNvPr id="81" name="Google Shape;81;p15"/>
          <p:cNvCxnSpPr>
            <a:stCxn id="80" idx="1"/>
            <a:endCxn id="74" idx="6"/>
          </p:cNvCxnSpPr>
          <p:nvPr/>
        </p:nvCxnSpPr>
        <p:spPr>
          <a:xfrm rot="10800000">
            <a:off x="2395375" y="1709375"/>
            <a:ext cx="2667000" cy="212100"/>
          </a:xfrm>
          <a:prstGeom prst="straightConnector1">
            <a:avLst/>
          </a:prstGeom>
          <a:noFill/>
          <a:ln cap="flat" cmpd="sng" w="19050">
            <a:solidFill>
              <a:srgbClr val="FF0000"/>
            </a:solidFill>
            <a:prstDash val="solid"/>
            <a:round/>
            <a:headEnd len="med" w="med" type="none"/>
            <a:tailEnd len="med" w="med" type="triangle"/>
          </a:ln>
        </p:spPr>
      </p:cxnSp>
      <p:sp>
        <p:nvSpPr>
          <p:cNvPr id="77" name="Google Shape;77;p15"/>
          <p:cNvSpPr txBox="1"/>
          <p:nvPr/>
        </p:nvSpPr>
        <p:spPr>
          <a:xfrm>
            <a:off x="4963475" y="987450"/>
            <a:ext cx="205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Similar, close</a:t>
            </a:r>
            <a:endParaRPr sz="1800">
              <a:solidFill>
                <a:schemeClr val="dk2"/>
              </a:solidFill>
              <a:latin typeface="Lexend"/>
              <a:ea typeface="Lexend"/>
              <a:cs typeface="Lexend"/>
              <a:sym typeface="Lexend"/>
            </a:endParaRPr>
          </a:p>
        </p:txBody>
      </p:sp>
      <p:sp>
        <p:nvSpPr>
          <p:cNvPr id="80" name="Google Shape;80;p15"/>
          <p:cNvSpPr txBox="1"/>
          <p:nvPr/>
        </p:nvSpPr>
        <p:spPr>
          <a:xfrm>
            <a:off x="5062375" y="1690625"/>
            <a:ext cx="170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Different, far</a:t>
            </a:r>
            <a:endParaRPr sz="1800">
              <a:solidFill>
                <a:schemeClr val="dk2"/>
              </a:solidFill>
              <a:latin typeface="Lexend"/>
              <a:ea typeface="Lexend"/>
              <a:cs typeface="Lexend"/>
              <a:sym typeface="Lexend"/>
            </a:endParaRPr>
          </a:p>
        </p:txBody>
      </p:sp>
      <p:sp>
        <p:nvSpPr>
          <p:cNvPr id="82" name="Google Shape;82;p15"/>
          <p:cNvSpPr txBox="1"/>
          <p:nvPr/>
        </p:nvSpPr>
        <p:spPr>
          <a:xfrm>
            <a:off x="4291150" y="2393800"/>
            <a:ext cx="4674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Pixels that are closer together in space tend to be more correlated.</a:t>
            </a:r>
            <a:endParaRPr sz="1800">
              <a:solidFill>
                <a:schemeClr val="dk2"/>
              </a:solidFill>
              <a:latin typeface="Lexend"/>
              <a:ea typeface="Lexend"/>
              <a:cs typeface="Lexend"/>
              <a:sym typeface="Lexend"/>
            </a:endParaRPr>
          </a:p>
          <a:p>
            <a:pPr indent="-342900" lvl="0" marL="457200" rtl="0" algn="l">
              <a:spcBef>
                <a:spcPts val="0"/>
              </a:spcBef>
              <a:spcAft>
                <a:spcPts val="0"/>
              </a:spcAft>
              <a:buClr>
                <a:schemeClr val="dk2"/>
              </a:buClr>
              <a:buSzPts val="1800"/>
              <a:buFont typeface="Lexend"/>
              <a:buChar char="➔"/>
            </a:pPr>
            <a:r>
              <a:rPr lang="en" sz="1800">
                <a:solidFill>
                  <a:schemeClr val="dk2"/>
                </a:solidFill>
                <a:latin typeface="Lexend"/>
                <a:ea typeface="Lexend"/>
                <a:cs typeface="Lexend"/>
                <a:sym typeface="Lexend"/>
              </a:rPr>
              <a:t>Therefore, representing every pixel as is is redundant. </a:t>
            </a:r>
            <a:endParaRPr sz="1800">
              <a:solidFill>
                <a:schemeClr val="dk2"/>
              </a:solidFill>
              <a:latin typeface="Lexend"/>
              <a:ea typeface="Lexend"/>
              <a:cs typeface="Lexend"/>
              <a:sym typeface="Lexend"/>
            </a:endParaRPr>
          </a:p>
          <a:p>
            <a:pPr indent="-342900" lvl="0" marL="457200" rtl="0" algn="l">
              <a:spcBef>
                <a:spcPts val="0"/>
              </a:spcBef>
              <a:spcAft>
                <a:spcPts val="0"/>
              </a:spcAft>
              <a:buClr>
                <a:schemeClr val="dk2"/>
              </a:buClr>
              <a:buSzPts val="1800"/>
              <a:buFont typeface="Lexend"/>
              <a:buChar char="➔"/>
            </a:pPr>
            <a:r>
              <a:rPr lang="en" sz="1800">
                <a:solidFill>
                  <a:schemeClr val="dk2"/>
                </a:solidFill>
                <a:latin typeface="Lexend"/>
                <a:ea typeface="Lexend"/>
                <a:cs typeface="Lexend"/>
                <a:sym typeface="Lexend"/>
              </a:rPr>
              <a:t>Instead, t</a:t>
            </a:r>
            <a:r>
              <a:rPr lang="en" sz="1800">
                <a:solidFill>
                  <a:schemeClr val="dk2"/>
                </a:solidFill>
                <a:latin typeface="Lexend"/>
                <a:ea typeface="Lexend"/>
                <a:cs typeface="Lexend"/>
                <a:sym typeface="Lexend"/>
              </a:rPr>
              <a:t>he</a:t>
            </a:r>
            <a:r>
              <a:rPr lang="en" sz="1800">
                <a:solidFill>
                  <a:schemeClr val="dk2"/>
                </a:solidFill>
                <a:latin typeface="Lexend"/>
                <a:ea typeface="Lexend"/>
                <a:cs typeface="Lexend"/>
                <a:sym typeface="Lexend"/>
              </a:rPr>
              <a:t> visual system should highlight </a:t>
            </a:r>
            <a:r>
              <a:rPr b="1" lang="en" sz="1800">
                <a:solidFill>
                  <a:schemeClr val="dk2"/>
                </a:solidFill>
                <a:latin typeface="Lexend"/>
                <a:ea typeface="Lexend"/>
                <a:cs typeface="Lexend"/>
                <a:sym typeface="Lexend"/>
              </a:rPr>
              <a:t>differences</a:t>
            </a:r>
            <a:r>
              <a:rPr lang="en" sz="1800">
                <a:solidFill>
                  <a:schemeClr val="dk2"/>
                </a:solidFill>
                <a:latin typeface="Lexend"/>
                <a:ea typeface="Lexend"/>
                <a:cs typeface="Lexend"/>
                <a:sym typeface="Lexend"/>
              </a:rPr>
              <a:t> between neighboring pixels.</a:t>
            </a:r>
            <a:endParaRPr sz="1800">
              <a:solidFill>
                <a:schemeClr val="dk2"/>
              </a:solidFill>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286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The n</a:t>
            </a:r>
            <a:r>
              <a:rPr lang="en">
                <a:latin typeface="Lexend"/>
                <a:ea typeface="Lexend"/>
                <a:cs typeface="Lexend"/>
                <a:sym typeface="Lexend"/>
              </a:rPr>
              <a:t>ormalization equation</a:t>
            </a:r>
            <a:endParaRPr/>
          </a:p>
        </p:txBody>
      </p:sp>
      <p:pic>
        <p:nvPicPr>
          <p:cNvPr id="88" name="Google Shape;88;p16"/>
          <p:cNvPicPr preferRelativeResize="0"/>
          <p:nvPr/>
        </p:nvPicPr>
        <p:blipFill>
          <a:blip r:embed="rId3">
            <a:alphaModFix/>
          </a:blip>
          <a:stretch>
            <a:fillRect/>
          </a:stretch>
        </p:blipFill>
        <p:spPr>
          <a:xfrm>
            <a:off x="311700" y="1215325"/>
            <a:ext cx="2980024" cy="1490000"/>
          </a:xfrm>
          <a:prstGeom prst="rect">
            <a:avLst/>
          </a:prstGeom>
          <a:noFill/>
          <a:ln>
            <a:noFill/>
          </a:ln>
        </p:spPr>
      </p:pic>
      <p:sp>
        <p:nvSpPr>
          <p:cNvPr id="89" name="Google Shape;89;p16"/>
          <p:cNvSpPr txBox="1"/>
          <p:nvPr/>
        </p:nvSpPr>
        <p:spPr>
          <a:xfrm>
            <a:off x="3748925" y="1293325"/>
            <a:ext cx="4689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Lexend"/>
                <a:ea typeface="Lexend"/>
                <a:cs typeface="Lexend"/>
                <a:sym typeface="Lexend"/>
              </a:rPr>
              <a:t>𝛄, </a:t>
            </a:r>
            <a:r>
              <a:rPr lang="en" sz="2000">
                <a:solidFill>
                  <a:schemeClr val="dk1"/>
                </a:solidFill>
                <a:latin typeface="Lexend"/>
                <a:ea typeface="Lexend"/>
                <a:cs typeface="Lexend"/>
                <a:sym typeface="Lexend"/>
              </a:rPr>
              <a:t>𝝈, n</a:t>
            </a:r>
            <a:r>
              <a:rPr lang="en" sz="2000">
                <a:solidFill>
                  <a:schemeClr val="dk1"/>
                </a:solidFill>
                <a:latin typeface="Lexend"/>
                <a:ea typeface="Lexend"/>
                <a:cs typeface="Lexend"/>
                <a:sym typeface="Lexend"/>
              </a:rPr>
              <a:t>: free parameters</a:t>
            </a:r>
            <a:endParaRPr sz="2000">
              <a:solidFill>
                <a:schemeClr val="dk1"/>
              </a:solidFill>
              <a:latin typeface="Lexend"/>
              <a:ea typeface="Lexend"/>
              <a:cs typeface="Lexend"/>
              <a:sym typeface="Lexend"/>
            </a:endParaRPr>
          </a:p>
          <a:p>
            <a:pPr indent="0" lvl="0" marL="0" rtl="0" algn="l">
              <a:spcBef>
                <a:spcPts val="0"/>
              </a:spcBef>
              <a:spcAft>
                <a:spcPts val="0"/>
              </a:spcAft>
              <a:buNone/>
            </a:pPr>
            <a:r>
              <a:rPr lang="en" sz="2000">
                <a:solidFill>
                  <a:srgbClr val="FF0000"/>
                </a:solidFill>
                <a:latin typeface="Lexend"/>
                <a:ea typeface="Lexend"/>
                <a:cs typeface="Lexend"/>
                <a:sym typeface="Lexend"/>
              </a:rPr>
              <a:t>D</a:t>
            </a:r>
            <a:r>
              <a:rPr baseline="-25000" lang="en" sz="2000">
                <a:solidFill>
                  <a:srgbClr val="FF0000"/>
                </a:solidFill>
                <a:latin typeface="Lexend"/>
                <a:ea typeface="Lexend"/>
                <a:cs typeface="Lexend"/>
                <a:sym typeface="Lexend"/>
              </a:rPr>
              <a:t>j</a:t>
            </a:r>
            <a:r>
              <a:rPr lang="en" sz="2000">
                <a:solidFill>
                  <a:schemeClr val="dk1"/>
                </a:solidFill>
                <a:latin typeface="Lexend"/>
                <a:ea typeface="Lexend"/>
                <a:cs typeface="Lexend"/>
                <a:sym typeface="Lexend"/>
              </a:rPr>
              <a:t>: driving inputs to neuron </a:t>
            </a:r>
            <a:r>
              <a:rPr i="1" lang="en" sz="2000">
                <a:solidFill>
                  <a:schemeClr val="dk1"/>
                </a:solidFill>
                <a:latin typeface="Lexend"/>
                <a:ea typeface="Lexend"/>
                <a:cs typeface="Lexend"/>
                <a:sym typeface="Lexend"/>
              </a:rPr>
              <a:t>j</a:t>
            </a:r>
            <a:endParaRPr i="1" sz="2000">
              <a:solidFill>
                <a:schemeClr val="dk1"/>
              </a:solidFill>
              <a:latin typeface="Lexend"/>
              <a:ea typeface="Lexend"/>
              <a:cs typeface="Lexend"/>
              <a:sym typeface="Lexend"/>
            </a:endParaRPr>
          </a:p>
          <a:p>
            <a:pPr indent="0" lvl="0" marL="0" rtl="0" algn="l">
              <a:spcBef>
                <a:spcPts val="0"/>
              </a:spcBef>
              <a:spcAft>
                <a:spcPts val="0"/>
              </a:spcAft>
              <a:buNone/>
            </a:pPr>
            <a:r>
              <a:rPr lang="en" sz="2000">
                <a:solidFill>
                  <a:schemeClr val="accent1"/>
                </a:solidFill>
                <a:latin typeface="Lexend"/>
                <a:ea typeface="Lexend"/>
                <a:cs typeface="Lexend"/>
                <a:sym typeface="Lexend"/>
              </a:rPr>
              <a:t>D</a:t>
            </a:r>
            <a:r>
              <a:rPr baseline="-25000" lang="en" sz="2000">
                <a:solidFill>
                  <a:schemeClr val="accent1"/>
                </a:solidFill>
                <a:latin typeface="Lexend"/>
                <a:ea typeface="Lexend"/>
                <a:cs typeface="Lexend"/>
                <a:sym typeface="Lexend"/>
              </a:rPr>
              <a:t>k</a:t>
            </a:r>
            <a:r>
              <a:rPr lang="en" sz="2000">
                <a:solidFill>
                  <a:schemeClr val="dk1"/>
                </a:solidFill>
                <a:latin typeface="Lexend"/>
                <a:ea typeface="Lexend"/>
                <a:cs typeface="Lexend"/>
                <a:sym typeface="Lexend"/>
              </a:rPr>
              <a:t>: the normalization pool</a:t>
            </a:r>
            <a:endParaRPr sz="2000">
              <a:solidFill>
                <a:schemeClr val="dk1"/>
              </a:solidFill>
              <a:latin typeface="Lexend"/>
              <a:ea typeface="Lexend"/>
              <a:cs typeface="Lexend"/>
              <a:sym typeface="Lexend"/>
            </a:endParaRPr>
          </a:p>
        </p:txBody>
      </p:sp>
      <p:pic>
        <p:nvPicPr>
          <p:cNvPr id="90" name="Google Shape;90;p16"/>
          <p:cNvPicPr preferRelativeResize="0"/>
          <p:nvPr/>
        </p:nvPicPr>
        <p:blipFill rotWithShape="1">
          <a:blip r:embed="rId4">
            <a:alphaModFix/>
          </a:blip>
          <a:srcRect b="61027" l="41271" r="39761" t="15844"/>
          <a:stretch/>
        </p:blipFill>
        <p:spPr>
          <a:xfrm>
            <a:off x="849200" y="2918700"/>
            <a:ext cx="1905001" cy="1921099"/>
          </a:xfrm>
          <a:prstGeom prst="rect">
            <a:avLst/>
          </a:prstGeom>
          <a:noFill/>
          <a:ln>
            <a:noFill/>
          </a:ln>
        </p:spPr>
      </p:pic>
      <p:sp>
        <p:nvSpPr>
          <p:cNvPr id="91" name="Google Shape;91;p16"/>
          <p:cNvSpPr/>
          <p:nvPr/>
        </p:nvSpPr>
        <p:spPr>
          <a:xfrm>
            <a:off x="1579863" y="3696850"/>
            <a:ext cx="443700" cy="443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16"/>
          <p:cNvSpPr/>
          <p:nvPr/>
        </p:nvSpPr>
        <p:spPr>
          <a:xfrm>
            <a:off x="1056655" y="3173650"/>
            <a:ext cx="1490100" cy="14901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6"/>
          <p:cNvSpPr txBox="1"/>
          <p:nvPr/>
        </p:nvSpPr>
        <p:spPr>
          <a:xfrm>
            <a:off x="3372725" y="3001825"/>
            <a:ext cx="50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94" name="Google Shape;94;p16"/>
          <p:cNvSpPr txBox="1"/>
          <p:nvPr/>
        </p:nvSpPr>
        <p:spPr>
          <a:xfrm>
            <a:off x="3256775" y="3371350"/>
            <a:ext cx="5673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Visualize the effects of normalization on an image (without changing its size)?</a:t>
            </a:r>
            <a:endParaRPr sz="1800">
              <a:solidFill>
                <a:schemeClr val="dk2"/>
              </a:solidFill>
              <a:latin typeface="Lexend"/>
              <a:ea typeface="Lexend"/>
              <a:cs typeface="Lexend"/>
              <a:sym typeface="Lexend"/>
            </a:endParaRPr>
          </a:p>
          <a:p>
            <a:pPr indent="-342900" lvl="0" marL="457200" rtl="0" algn="l">
              <a:spcBef>
                <a:spcPts val="0"/>
              </a:spcBef>
              <a:spcAft>
                <a:spcPts val="0"/>
              </a:spcAft>
              <a:buClr>
                <a:schemeClr val="dk2"/>
              </a:buClr>
              <a:buSzPts val="1800"/>
              <a:buFont typeface="Lexend"/>
              <a:buChar char="➔"/>
            </a:pPr>
            <a:r>
              <a:rPr lang="en" sz="1800">
                <a:solidFill>
                  <a:schemeClr val="dk2"/>
                </a:solidFill>
                <a:latin typeface="Lexend"/>
                <a:ea typeface="Lexend"/>
                <a:cs typeface="Lexend"/>
                <a:sym typeface="Lexend"/>
              </a:rPr>
              <a:t>D</a:t>
            </a:r>
            <a:r>
              <a:rPr baseline="-25000" lang="en" sz="1800">
                <a:solidFill>
                  <a:schemeClr val="dk2"/>
                </a:solidFill>
                <a:latin typeface="Lexend"/>
                <a:ea typeface="Lexend"/>
                <a:cs typeface="Lexend"/>
                <a:sym typeface="Lexend"/>
              </a:rPr>
              <a:t>j </a:t>
            </a:r>
            <a:r>
              <a:rPr lang="en" sz="1800">
                <a:solidFill>
                  <a:schemeClr val="dk2"/>
                </a:solidFill>
                <a:latin typeface="Lexend"/>
                <a:ea typeface="Lexend"/>
                <a:cs typeface="Lexend"/>
                <a:sym typeface="Lexend"/>
              </a:rPr>
              <a:t>= 1 pixel, D</a:t>
            </a:r>
            <a:r>
              <a:rPr baseline="-25000" lang="en" sz="1800">
                <a:solidFill>
                  <a:schemeClr val="dk2"/>
                </a:solidFill>
                <a:latin typeface="Lexend"/>
                <a:ea typeface="Lexend"/>
                <a:cs typeface="Lexend"/>
                <a:sym typeface="Lexend"/>
              </a:rPr>
              <a:t>k </a:t>
            </a:r>
            <a:r>
              <a:rPr lang="en" sz="1800">
                <a:solidFill>
                  <a:schemeClr val="dk2"/>
                </a:solidFill>
                <a:latin typeface="Lexend"/>
                <a:ea typeface="Lexend"/>
                <a:cs typeface="Lexend"/>
                <a:sym typeface="Lexend"/>
              </a:rPr>
              <a:t>= surrounding pixels</a:t>
            </a:r>
            <a:endParaRPr sz="1800">
              <a:solidFill>
                <a:schemeClr val="dk2"/>
              </a:solidFill>
              <a:latin typeface="Lexend"/>
              <a:ea typeface="Lexend"/>
              <a:cs typeface="Lexend"/>
              <a:sym typeface="Lexend"/>
            </a:endParaRPr>
          </a:p>
        </p:txBody>
      </p:sp>
      <p:sp>
        <p:nvSpPr>
          <p:cNvPr id="95" name="Google Shape;95;p16"/>
          <p:cNvSpPr txBox="1"/>
          <p:nvPr/>
        </p:nvSpPr>
        <p:spPr>
          <a:xfrm>
            <a:off x="6089238" y="99350"/>
            <a:ext cx="297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Lexend"/>
                <a:ea typeface="Lexend"/>
                <a:cs typeface="Lexend"/>
                <a:sym typeface="Lexend"/>
              </a:rPr>
              <a:t>Carandini &amp; Heeger 2012</a:t>
            </a:r>
            <a:endParaRPr sz="1600">
              <a:solidFill>
                <a:schemeClr val="dk2"/>
              </a:solidFill>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nvSpPr>
        <p:spPr>
          <a:xfrm>
            <a:off x="1487600" y="1030000"/>
            <a:ext cx="269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Before normalization</a:t>
            </a:r>
            <a:endParaRPr sz="1800">
              <a:solidFill>
                <a:schemeClr val="dk2"/>
              </a:solidFill>
              <a:latin typeface="Lexend"/>
              <a:ea typeface="Lexend"/>
              <a:cs typeface="Lexend"/>
              <a:sym typeface="Lexend"/>
            </a:endParaRPr>
          </a:p>
        </p:txBody>
      </p:sp>
      <p:sp>
        <p:nvSpPr>
          <p:cNvPr id="101" name="Google Shape;101;p17"/>
          <p:cNvSpPr txBox="1"/>
          <p:nvPr/>
        </p:nvSpPr>
        <p:spPr>
          <a:xfrm>
            <a:off x="5207700" y="1030000"/>
            <a:ext cx="236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After</a:t>
            </a:r>
            <a:r>
              <a:rPr lang="en" sz="1800">
                <a:solidFill>
                  <a:schemeClr val="dk2"/>
                </a:solidFill>
                <a:latin typeface="Lexend"/>
                <a:ea typeface="Lexend"/>
                <a:cs typeface="Lexend"/>
                <a:sym typeface="Lexend"/>
              </a:rPr>
              <a:t> normalization</a:t>
            </a:r>
            <a:endParaRPr sz="1800">
              <a:solidFill>
                <a:schemeClr val="dk2"/>
              </a:solidFill>
              <a:latin typeface="Lexend"/>
              <a:ea typeface="Lexend"/>
              <a:cs typeface="Lexend"/>
              <a:sym typeface="Lexend"/>
            </a:endParaRPr>
          </a:p>
        </p:txBody>
      </p:sp>
      <p:sp>
        <p:nvSpPr>
          <p:cNvPr id="102" name="Google Shape;102;p17"/>
          <p:cNvSpPr txBox="1"/>
          <p:nvPr>
            <p:ph type="title"/>
          </p:nvPr>
        </p:nvSpPr>
        <p:spPr>
          <a:xfrm>
            <a:off x="311700" y="25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Normalization reduces redundancy in natural images</a:t>
            </a:r>
            <a:endParaRPr/>
          </a:p>
        </p:txBody>
      </p:sp>
      <p:pic>
        <p:nvPicPr>
          <p:cNvPr id="103" name="Google Shape;103;p17"/>
          <p:cNvPicPr preferRelativeResize="0"/>
          <p:nvPr/>
        </p:nvPicPr>
        <p:blipFill>
          <a:blip r:embed="rId3">
            <a:alphaModFix/>
          </a:blip>
          <a:stretch>
            <a:fillRect/>
          </a:stretch>
        </p:blipFill>
        <p:spPr>
          <a:xfrm>
            <a:off x="1003625" y="1532650"/>
            <a:ext cx="7136727" cy="3347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311700" y="300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Spatial autocorrelation</a:t>
            </a:r>
            <a:endParaRPr/>
          </a:p>
          <a:p>
            <a:pPr indent="0" lvl="0" marL="0" rtl="0" algn="l">
              <a:spcBef>
                <a:spcPts val="0"/>
              </a:spcBef>
              <a:spcAft>
                <a:spcPts val="0"/>
              </a:spcAft>
              <a:buNone/>
            </a:pPr>
            <a:r>
              <a:t/>
            </a:r>
            <a:endParaRPr/>
          </a:p>
        </p:txBody>
      </p:sp>
      <p:pic>
        <p:nvPicPr>
          <p:cNvPr id="109" name="Google Shape;109;p18"/>
          <p:cNvPicPr preferRelativeResize="0"/>
          <p:nvPr/>
        </p:nvPicPr>
        <p:blipFill rotWithShape="1">
          <a:blip r:embed="rId3">
            <a:alphaModFix/>
          </a:blip>
          <a:srcRect b="30347" l="0" r="0" t="0"/>
          <a:stretch/>
        </p:blipFill>
        <p:spPr>
          <a:xfrm>
            <a:off x="66775" y="1315975"/>
            <a:ext cx="7846000" cy="2095800"/>
          </a:xfrm>
          <a:prstGeom prst="rect">
            <a:avLst/>
          </a:prstGeom>
          <a:noFill/>
          <a:ln>
            <a:noFill/>
          </a:ln>
        </p:spPr>
      </p:pic>
      <p:sp>
        <p:nvSpPr>
          <p:cNvPr id="110" name="Google Shape;110;p18"/>
          <p:cNvSpPr txBox="1"/>
          <p:nvPr/>
        </p:nvSpPr>
        <p:spPr>
          <a:xfrm>
            <a:off x="152388" y="4578200"/>
            <a:ext cx="297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Lexend"/>
                <a:ea typeface="Lexend"/>
                <a:cs typeface="Lexend"/>
                <a:sym typeface="Lexend"/>
              </a:rPr>
              <a:t>Reinagel &amp; Zador 1999</a:t>
            </a:r>
            <a:endParaRPr sz="1600">
              <a:solidFill>
                <a:schemeClr val="dk2"/>
              </a:solidFill>
              <a:latin typeface="Lexend"/>
              <a:ea typeface="Lexend"/>
              <a:cs typeface="Lexend"/>
              <a:sym typeface="Lexend"/>
            </a:endParaRPr>
          </a:p>
        </p:txBody>
      </p:sp>
      <p:pic>
        <p:nvPicPr>
          <p:cNvPr id="111" name="Google Shape;111;p18"/>
          <p:cNvPicPr preferRelativeResize="0"/>
          <p:nvPr/>
        </p:nvPicPr>
        <p:blipFill rotWithShape="1">
          <a:blip r:embed="rId4">
            <a:alphaModFix/>
          </a:blip>
          <a:srcRect b="11338" l="11292" r="51189" t="13422"/>
          <a:stretch/>
        </p:blipFill>
        <p:spPr>
          <a:xfrm>
            <a:off x="6030275" y="2025016"/>
            <a:ext cx="2976300" cy="2984285"/>
          </a:xfrm>
          <a:prstGeom prst="rect">
            <a:avLst/>
          </a:prstGeom>
          <a:noFill/>
          <a:ln>
            <a:noFill/>
          </a:ln>
        </p:spPr>
      </p:pic>
      <p:grpSp>
        <p:nvGrpSpPr>
          <p:cNvPr id="112" name="Google Shape;112;p18"/>
          <p:cNvGrpSpPr/>
          <p:nvPr/>
        </p:nvGrpSpPr>
        <p:grpSpPr>
          <a:xfrm>
            <a:off x="6151048" y="2112214"/>
            <a:ext cx="684739" cy="694140"/>
            <a:chOff x="4682915" y="3068031"/>
            <a:chExt cx="1203408" cy="1203433"/>
          </a:xfrm>
        </p:grpSpPr>
        <p:grpSp>
          <p:nvGrpSpPr>
            <p:cNvPr id="113" name="Google Shape;113;p18"/>
            <p:cNvGrpSpPr/>
            <p:nvPr/>
          </p:nvGrpSpPr>
          <p:grpSpPr>
            <a:xfrm>
              <a:off x="5284615" y="3068031"/>
              <a:ext cx="601708" cy="601708"/>
              <a:chOff x="3908525" y="3087425"/>
              <a:chExt cx="777300" cy="777300"/>
            </a:xfrm>
          </p:grpSpPr>
          <p:sp>
            <p:nvSpPr>
              <p:cNvPr id="114" name="Google Shape;114;p18"/>
              <p:cNvSpPr/>
              <p:nvPr/>
            </p:nvSpPr>
            <p:spPr>
              <a:xfrm>
                <a:off x="3908525" y="3087425"/>
                <a:ext cx="777300" cy="7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5" name="Google Shape;115;p18"/>
              <p:cNvCxnSpPr>
                <a:endCxn id="114" idx="2"/>
              </p:cNvCxnSpPr>
              <p:nvPr/>
            </p:nvCxnSpPr>
            <p:spPr>
              <a:xfrm flipH="1">
                <a:off x="4297175" y="3092525"/>
                <a:ext cx="6900" cy="772200"/>
              </a:xfrm>
              <a:prstGeom prst="straightConnector1">
                <a:avLst/>
              </a:prstGeom>
              <a:noFill/>
              <a:ln cap="flat" cmpd="sng" w="19050">
                <a:solidFill>
                  <a:srgbClr val="FF0000"/>
                </a:solidFill>
                <a:prstDash val="solid"/>
                <a:round/>
                <a:headEnd len="med" w="med" type="none"/>
                <a:tailEnd len="med" w="med" type="none"/>
              </a:ln>
            </p:spPr>
          </p:cxnSp>
          <p:cxnSp>
            <p:nvCxnSpPr>
              <p:cNvPr id="116" name="Google Shape;116;p18"/>
              <p:cNvCxnSpPr>
                <a:endCxn id="114" idx="3"/>
              </p:cNvCxnSpPr>
              <p:nvPr/>
            </p:nvCxnSpPr>
            <p:spPr>
              <a:xfrm flipH="1" rot="10800000">
                <a:off x="3917525" y="3476075"/>
                <a:ext cx="768300" cy="7200"/>
              </a:xfrm>
              <a:prstGeom prst="straightConnector1">
                <a:avLst/>
              </a:prstGeom>
              <a:noFill/>
              <a:ln cap="flat" cmpd="sng" w="19050">
                <a:solidFill>
                  <a:srgbClr val="FF0000"/>
                </a:solidFill>
                <a:prstDash val="solid"/>
                <a:round/>
                <a:headEnd len="med" w="med" type="none"/>
                <a:tailEnd len="med" w="med" type="none"/>
              </a:ln>
            </p:spPr>
          </p:cxnSp>
        </p:grpSp>
        <p:grpSp>
          <p:nvGrpSpPr>
            <p:cNvPr id="117" name="Google Shape;117;p18"/>
            <p:cNvGrpSpPr/>
            <p:nvPr/>
          </p:nvGrpSpPr>
          <p:grpSpPr>
            <a:xfrm>
              <a:off x="4682915" y="3068031"/>
              <a:ext cx="1203408" cy="1203433"/>
              <a:chOff x="4682915" y="3068031"/>
              <a:chExt cx="1203408" cy="1203433"/>
            </a:xfrm>
          </p:grpSpPr>
          <p:grpSp>
            <p:nvGrpSpPr>
              <p:cNvPr id="118" name="Google Shape;118;p18"/>
              <p:cNvGrpSpPr/>
              <p:nvPr/>
            </p:nvGrpSpPr>
            <p:grpSpPr>
              <a:xfrm>
                <a:off x="4682915" y="3068031"/>
                <a:ext cx="601708" cy="601708"/>
                <a:chOff x="3908525" y="3087425"/>
                <a:chExt cx="777300" cy="777300"/>
              </a:xfrm>
            </p:grpSpPr>
            <p:sp>
              <p:nvSpPr>
                <p:cNvPr id="119" name="Google Shape;119;p18"/>
                <p:cNvSpPr/>
                <p:nvPr/>
              </p:nvSpPr>
              <p:spPr>
                <a:xfrm>
                  <a:off x="3908525" y="3087425"/>
                  <a:ext cx="777300" cy="7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0" name="Google Shape;120;p18"/>
                <p:cNvCxnSpPr>
                  <a:endCxn id="119" idx="2"/>
                </p:cNvCxnSpPr>
                <p:nvPr/>
              </p:nvCxnSpPr>
              <p:spPr>
                <a:xfrm flipH="1">
                  <a:off x="4297175" y="3092525"/>
                  <a:ext cx="6900" cy="772200"/>
                </a:xfrm>
                <a:prstGeom prst="straightConnector1">
                  <a:avLst/>
                </a:prstGeom>
                <a:noFill/>
                <a:ln cap="flat" cmpd="sng" w="19050">
                  <a:solidFill>
                    <a:srgbClr val="FF0000"/>
                  </a:solidFill>
                  <a:prstDash val="solid"/>
                  <a:round/>
                  <a:headEnd len="med" w="med" type="none"/>
                  <a:tailEnd len="med" w="med" type="none"/>
                </a:ln>
              </p:spPr>
            </p:cxnSp>
            <p:cxnSp>
              <p:nvCxnSpPr>
                <p:cNvPr id="121" name="Google Shape;121;p18"/>
                <p:cNvCxnSpPr>
                  <a:endCxn id="119" idx="3"/>
                </p:cNvCxnSpPr>
                <p:nvPr/>
              </p:nvCxnSpPr>
              <p:spPr>
                <a:xfrm flipH="1" rot="10800000">
                  <a:off x="3917525" y="3476075"/>
                  <a:ext cx="768300" cy="7200"/>
                </a:xfrm>
                <a:prstGeom prst="straightConnector1">
                  <a:avLst/>
                </a:prstGeom>
                <a:noFill/>
                <a:ln cap="flat" cmpd="sng" w="19050">
                  <a:solidFill>
                    <a:srgbClr val="FF0000"/>
                  </a:solidFill>
                  <a:prstDash val="solid"/>
                  <a:round/>
                  <a:headEnd len="med" w="med" type="none"/>
                  <a:tailEnd len="med" w="med" type="none"/>
                </a:ln>
              </p:spPr>
            </p:cxnSp>
          </p:grpSp>
          <p:grpSp>
            <p:nvGrpSpPr>
              <p:cNvPr id="122" name="Google Shape;122;p18"/>
              <p:cNvGrpSpPr/>
              <p:nvPr/>
            </p:nvGrpSpPr>
            <p:grpSpPr>
              <a:xfrm>
                <a:off x="4682915" y="3669756"/>
                <a:ext cx="601708" cy="601708"/>
                <a:chOff x="3908525" y="3087425"/>
                <a:chExt cx="777300" cy="777300"/>
              </a:xfrm>
            </p:grpSpPr>
            <p:sp>
              <p:nvSpPr>
                <p:cNvPr id="123" name="Google Shape;123;p18"/>
                <p:cNvSpPr/>
                <p:nvPr/>
              </p:nvSpPr>
              <p:spPr>
                <a:xfrm>
                  <a:off x="3908525" y="3087425"/>
                  <a:ext cx="777300" cy="7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4" name="Google Shape;124;p18"/>
                <p:cNvCxnSpPr>
                  <a:endCxn id="123" idx="2"/>
                </p:cNvCxnSpPr>
                <p:nvPr/>
              </p:nvCxnSpPr>
              <p:spPr>
                <a:xfrm flipH="1">
                  <a:off x="4297175" y="3092525"/>
                  <a:ext cx="6900" cy="772200"/>
                </a:xfrm>
                <a:prstGeom prst="straightConnector1">
                  <a:avLst/>
                </a:prstGeom>
                <a:noFill/>
                <a:ln cap="flat" cmpd="sng" w="19050">
                  <a:solidFill>
                    <a:srgbClr val="FF0000"/>
                  </a:solidFill>
                  <a:prstDash val="solid"/>
                  <a:round/>
                  <a:headEnd len="med" w="med" type="none"/>
                  <a:tailEnd len="med" w="med" type="none"/>
                </a:ln>
              </p:spPr>
            </p:cxnSp>
            <p:cxnSp>
              <p:nvCxnSpPr>
                <p:cNvPr id="125" name="Google Shape;125;p18"/>
                <p:cNvCxnSpPr>
                  <a:endCxn id="123" idx="3"/>
                </p:cNvCxnSpPr>
                <p:nvPr/>
              </p:nvCxnSpPr>
              <p:spPr>
                <a:xfrm flipH="1" rot="10800000">
                  <a:off x="3917525" y="3476075"/>
                  <a:ext cx="768300" cy="7200"/>
                </a:xfrm>
                <a:prstGeom prst="straightConnector1">
                  <a:avLst/>
                </a:prstGeom>
                <a:noFill/>
                <a:ln cap="flat" cmpd="sng" w="19050">
                  <a:solidFill>
                    <a:srgbClr val="FF0000"/>
                  </a:solidFill>
                  <a:prstDash val="solid"/>
                  <a:round/>
                  <a:headEnd len="med" w="med" type="none"/>
                  <a:tailEnd len="med" w="med" type="none"/>
                </a:ln>
              </p:spPr>
            </p:cxnSp>
          </p:grpSp>
          <p:grpSp>
            <p:nvGrpSpPr>
              <p:cNvPr id="126" name="Google Shape;126;p18"/>
              <p:cNvGrpSpPr/>
              <p:nvPr/>
            </p:nvGrpSpPr>
            <p:grpSpPr>
              <a:xfrm>
                <a:off x="5284615" y="3669756"/>
                <a:ext cx="601708" cy="601708"/>
                <a:chOff x="3908525" y="3087425"/>
                <a:chExt cx="777300" cy="777300"/>
              </a:xfrm>
            </p:grpSpPr>
            <p:sp>
              <p:nvSpPr>
                <p:cNvPr id="127" name="Google Shape;127;p18"/>
                <p:cNvSpPr/>
                <p:nvPr/>
              </p:nvSpPr>
              <p:spPr>
                <a:xfrm>
                  <a:off x="3908525" y="3087425"/>
                  <a:ext cx="777300" cy="7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8" name="Google Shape;128;p18"/>
                <p:cNvCxnSpPr>
                  <a:endCxn id="127" idx="2"/>
                </p:cNvCxnSpPr>
                <p:nvPr/>
              </p:nvCxnSpPr>
              <p:spPr>
                <a:xfrm flipH="1">
                  <a:off x="4297175" y="3092525"/>
                  <a:ext cx="6900" cy="772200"/>
                </a:xfrm>
                <a:prstGeom prst="straightConnector1">
                  <a:avLst/>
                </a:prstGeom>
                <a:noFill/>
                <a:ln cap="flat" cmpd="sng" w="19050">
                  <a:solidFill>
                    <a:srgbClr val="FF0000"/>
                  </a:solidFill>
                  <a:prstDash val="solid"/>
                  <a:round/>
                  <a:headEnd len="med" w="med" type="none"/>
                  <a:tailEnd len="med" w="med" type="none"/>
                </a:ln>
              </p:spPr>
            </p:cxnSp>
            <p:cxnSp>
              <p:nvCxnSpPr>
                <p:cNvPr id="129" name="Google Shape;129;p18"/>
                <p:cNvCxnSpPr>
                  <a:endCxn id="127" idx="3"/>
                </p:cNvCxnSpPr>
                <p:nvPr/>
              </p:nvCxnSpPr>
              <p:spPr>
                <a:xfrm flipH="1" rot="10800000">
                  <a:off x="3917525" y="3476075"/>
                  <a:ext cx="768300" cy="7200"/>
                </a:xfrm>
                <a:prstGeom prst="straightConnector1">
                  <a:avLst/>
                </a:prstGeom>
                <a:noFill/>
                <a:ln cap="flat" cmpd="sng" w="19050">
                  <a:solidFill>
                    <a:srgbClr val="FF0000"/>
                  </a:solidFill>
                  <a:prstDash val="solid"/>
                  <a:round/>
                  <a:headEnd len="med" w="med" type="none"/>
                  <a:tailEnd len="med" w="med" type="none"/>
                </a:ln>
              </p:spPr>
            </p:cxnSp>
          </p:grpSp>
        </p:grpSp>
      </p:grpSp>
      <p:grpSp>
        <p:nvGrpSpPr>
          <p:cNvPr id="130" name="Google Shape;130;p18"/>
          <p:cNvGrpSpPr/>
          <p:nvPr/>
        </p:nvGrpSpPr>
        <p:grpSpPr>
          <a:xfrm>
            <a:off x="7520498" y="3500464"/>
            <a:ext cx="684739" cy="694140"/>
            <a:chOff x="4682915" y="3068031"/>
            <a:chExt cx="1203408" cy="1203433"/>
          </a:xfrm>
        </p:grpSpPr>
        <p:grpSp>
          <p:nvGrpSpPr>
            <p:cNvPr id="131" name="Google Shape;131;p18"/>
            <p:cNvGrpSpPr/>
            <p:nvPr/>
          </p:nvGrpSpPr>
          <p:grpSpPr>
            <a:xfrm>
              <a:off x="5284615" y="3068031"/>
              <a:ext cx="601708" cy="601708"/>
              <a:chOff x="3908525" y="3087425"/>
              <a:chExt cx="777300" cy="777300"/>
            </a:xfrm>
          </p:grpSpPr>
          <p:sp>
            <p:nvSpPr>
              <p:cNvPr id="132" name="Google Shape;132;p18"/>
              <p:cNvSpPr/>
              <p:nvPr/>
            </p:nvSpPr>
            <p:spPr>
              <a:xfrm>
                <a:off x="3908525" y="3087425"/>
                <a:ext cx="777300" cy="7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3" name="Google Shape;133;p18"/>
              <p:cNvCxnSpPr>
                <a:endCxn id="132" idx="2"/>
              </p:cNvCxnSpPr>
              <p:nvPr/>
            </p:nvCxnSpPr>
            <p:spPr>
              <a:xfrm flipH="1">
                <a:off x="4297175" y="3092525"/>
                <a:ext cx="6900" cy="772200"/>
              </a:xfrm>
              <a:prstGeom prst="straightConnector1">
                <a:avLst/>
              </a:prstGeom>
              <a:noFill/>
              <a:ln cap="flat" cmpd="sng" w="19050">
                <a:solidFill>
                  <a:srgbClr val="FF0000"/>
                </a:solidFill>
                <a:prstDash val="solid"/>
                <a:round/>
                <a:headEnd len="med" w="med" type="none"/>
                <a:tailEnd len="med" w="med" type="none"/>
              </a:ln>
            </p:spPr>
          </p:cxnSp>
          <p:cxnSp>
            <p:nvCxnSpPr>
              <p:cNvPr id="134" name="Google Shape;134;p18"/>
              <p:cNvCxnSpPr>
                <a:endCxn id="132" idx="3"/>
              </p:cNvCxnSpPr>
              <p:nvPr/>
            </p:nvCxnSpPr>
            <p:spPr>
              <a:xfrm flipH="1" rot="10800000">
                <a:off x="3917525" y="3476075"/>
                <a:ext cx="768300" cy="7200"/>
              </a:xfrm>
              <a:prstGeom prst="straightConnector1">
                <a:avLst/>
              </a:prstGeom>
              <a:noFill/>
              <a:ln cap="flat" cmpd="sng" w="19050">
                <a:solidFill>
                  <a:srgbClr val="FF0000"/>
                </a:solidFill>
                <a:prstDash val="solid"/>
                <a:round/>
                <a:headEnd len="med" w="med" type="none"/>
                <a:tailEnd len="med" w="med" type="none"/>
              </a:ln>
            </p:spPr>
          </p:cxnSp>
        </p:grpSp>
        <p:grpSp>
          <p:nvGrpSpPr>
            <p:cNvPr id="135" name="Google Shape;135;p18"/>
            <p:cNvGrpSpPr/>
            <p:nvPr/>
          </p:nvGrpSpPr>
          <p:grpSpPr>
            <a:xfrm>
              <a:off x="4682915" y="3068031"/>
              <a:ext cx="1203408" cy="1203433"/>
              <a:chOff x="4682915" y="3068031"/>
              <a:chExt cx="1203408" cy="1203433"/>
            </a:xfrm>
          </p:grpSpPr>
          <p:grpSp>
            <p:nvGrpSpPr>
              <p:cNvPr id="136" name="Google Shape;136;p18"/>
              <p:cNvGrpSpPr/>
              <p:nvPr/>
            </p:nvGrpSpPr>
            <p:grpSpPr>
              <a:xfrm>
                <a:off x="4682915" y="3068031"/>
                <a:ext cx="601708" cy="601708"/>
                <a:chOff x="3908525" y="3087425"/>
                <a:chExt cx="777300" cy="777300"/>
              </a:xfrm>
            </p:grpSpPr>
            <p:sp>
              <p:nvSpPr>
                <p:cNvPr id="137" name="Google Shape;137;p18"/>
                <p:cNvSpPr/>
                <p:nvPr/>
              </p:nvSpPr>
              <p:spPr>
                <a:xfrm>
                  <a:off x="3908525" y="3087425"/>
                  <a:ext cx="777300" cy="7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8" name="Google Shape;138;p18"/>
                <p:cNvCxnSpPr>
                  <a:endCxn id="137" idx="2"/>
                </p:cNvCxnSpPr>
                <p:nvPr/>
              </p:nvCxnSpPr>
              <p:spPr>
                <a:xfrm flipH="1">
                  <a:off x="4297175" y="3092525"/>
                  <a:ext cx="6900" cy="772200"/>
                </a:xfrm>
                <a:prstGeom prst="straightConnector1">
                  <a:avLst/>
                </a:prstGeom>
                <a:noFill/>
                <a:ln cap="flat" cmpd="sng" w="19050">
                  <a:solidFill>
                    <a:srgbClr val="FF0000"/>
                  </a:solidFill>
                  <a:prstDash val="solid"/>
                  <a:round/>
                  <a:headEnd len="med" w="med" type="none"/>
                  <a:tailEnd len="med" w="med" type="none"/>
                </a:ln>
              </p:spPr>
            </p:cxnSp>
            <p:cxnSp>
              <p:nvCxnSpPr>
                <p:cNvPr id="139" name="Google Shape;139;p18"/>
                <p:cNvCxnSpPr>
                  <a:endCxn id="137" idx="3"/>
                </p:cNvCxnSpPr>
                <p:nvPr/>
              </p:nvCxnSpPr>
              <p:spPr>
                <a:xfrm flipH="1" rot="10800000">
                  <a:off x="3917525" y="3476075"/>
                  <a:ext cx="768300" cy="7200"/>
                </a:xfrm>
                <a:prstGeom prst="straightConnector1">
                  <a:avLst/>
                </a:prstGeom>
                <a:noFill/>
                <a:ln cap="flat" cmpd="sng" w="19050">
                  <a:solidFill>
                    <a:srgbClr val="FF0000"/>
                  </a:solidFill>
                  <a:prstDash val="solid"/>
                  <a:round/>
                  <a:headEnd len="med" w="med" type="none"/>
                  <a:tailEnd len="med" w="med" type="none"/>
                </a:ln>
              </p:spPr>
            </p:cxnSp>
          </p:grpSp>
          <p:grpSp>
            <p:nvGrpSpPr>
              <p:cNvPr id="140" name="Google Shape;140;p18"/>
              <p:cNvGrpSpPr/>
              <p:nvPr/>
            </p:nvGrpSpPr>
            <p:grpSpPr>
              <a:xfrm>
                <a:off x="4682915" y="3669756"/>
                <a:ext cx="601708" cy="601708"/>
                <a:chOff x="3908525" y="3087425"/>
                <a:chExt cx="777300" cy="777300"/>
              </a:xfrm>
            </p:grpSpPr>
            <p:sp>
              <p:nvSpPr>
                <p:cNvPr id="141" name="Google Shape;141;p18"/>
                <p:cNvSpPr/>
                <p:nvPr/>
              </p:nvSpPr>
              <p:spPr>
                <a:xfrm>
                  <a:off x="3908525" y="3087425"/>
                  <a:ext cx="777300" cy="7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2" name="Google Shape;142;p18"/>
                <p:cNvCxnSpPr>
                  <a:endCxn id="141" idx="2"/>
                </p:cNvCxnSpPr>
                <p:nvPr/>
              </p:nvCxnSpPr>
              <p:spPr>
                <a:xfrm flipH="1">
                  <a:off x="4297175" y="3092525"/>
                  <a:ext cx="6900" cy="772200"/>
                </a:xfrm>
                <a:prstGeom prst="straightConnector1">
                  <a:avLst/>
                </a:prstGeom>
                <a:noFill/>
                <a:ln cap="flat" cmpd="sng" w="19050">
                  <a:solidFill>
                    <a:srgbClr val="FF0000"/>
                  </a:solidFill>
                  <a:prstDash val="solid"/>
                  <a:round/>
                  <a:headEnd len="med" w="med" type="none"/>
                  <a:tailEnd len="med" w="med" type="none"/>
                </a:ln>
              </p:spPr>
            </p:cxnSp>
            <p:cxnSp>
              <p:nvCxnSpPr>
                <p:cNvPr id="143" name="Google Shape;143;p18"/>
                <p:cNvCxnSpPr>
                  <a:endCxn id="141" idx="3"/>
                </p:cNvCxnSpPr>
                <p:nvPr/>
              </p:nvCxnSpPr>
              <p:spPr>
                <a:xfrm flipH="1" rot="10800000">
                  <a:off x="3917525" y="3476075"/>
                  <a:ext cx="768300" cy="7200"/>
                </a:xfrm>
                <a:prstGeom prst="straightConnector1">
                  <a:avLst/>
                </a:prstGeom>
                <a:noFill/>
                <a:ln cap="flat" cmpd="sng" w="19050">
                  <a:solidFill>
                    <a:srgbClr val="FF0000"/>
                  </a:solidFill>
                  <a:prstDash val="solid"/>
                  <a:round/>
                  <a:headEnd len="med" w="med" type="none"/>
                  <a:tailEnd len="med" w="med" type="none"/>
                </a:ln>
              </p:spPr>
            </p:cxnSp>
          </p:grpSp>
          <p:grpSp>
            <p:nvGrpSpPr>
              <p:cNvPr id="144" name="Google Shape;144;p18"/>
              <p:cNvGrpSpPr/>
              <p:nvPr/>
            </p:nvGrpSpPr>
            <p:grpSpPr>
              <a:xfrm>
                <a:off x="5284615" y="3669756"/>
                <a:ext cx="601708" cy="601708"/>
                <a:chOff x="3908525" y="3087425"/>
                <a:chExt cx="777300" cy="777300"/>
              </a:xfrm>
            </p:grpSpPr>
            <p:sp>
              <p:nvSpPr>
                <p:cNvPr id="145" name="Google Shape;145;p18"/>
                <p:cNvSpPr/>
                <p:nvPr/>
              </p:nvSpPr>
              <p:spPr>
                <a:xfrm>
                  <a:off x="3908525" y="3087425"/>
                  <a:ext cx="777300" cy="77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6" name="Google Shape;146;p18"/>
                <p:cNvCxnSpPr>
                  <a:endCxn id="145" idx="2"/>
                </p:cNvCxnSpPr>
                <p:nvPr/>
              </p:nvCxnSpPr>
              <p:spPr>
                <a:xfrm flipH="1">
                  <a:off x="4297175" y="3092525"/>
                  <a:ext cx="6900" cy="772200"/>
                </a:xfrm>
                <a:prstGeom prst="straightConnector1">
                  <a:avLst/>
                </a:prstGeom>
                <a:noFill/>
                <a:ln cap="flat" cmpd="sng" w="19050">
                  <a:solidFill>
                    <a:srgbClr val="FF0000"/>
                  </a:solidFill>
                  <a:prstDash val="solid"/>
                  <a:round/>
                  <a:headEnd len="med" w="med" type="none"/>
                  <a:tailEnd len="med" w="med" type="none"/>
                </a:ln>
              </p:spPr>
            </p:cxnSp>
            <p:cxnSp>
              <p:nvCxnSpPr>
                <p:cNvPr id="147" name="Google Shape;147;p18"/>
                <p:cNvCxnSpPr>
                  <a:endCxn id="145" idx="3"/>
                </p:cNvCxnSpPr>
                <p:nvPr/>
              </p:nvCxnSpPr>
              <p:spPr>
                <a:xfrm flipH="1" rot="10800000">
                  <a:off x="3917525" y="3476075"/>
                  <a:ext cx="768300" cy="7200"/>
                </a:xfrm>
                <a:prstGeom prst="straightConnector1">
                  <a:avLst/>
                </a:prstGeom>
                <a:noFill/>
                <a:ln cap="flat" cmpd="sng" w="19050">
                  <a:solidFill>
                    <a:srgbClr val="FF0000"/>
                  </a:solidFill>
                  <a:prstDash val="solid"/>
                  <a:round/>
                  <a:headEnd len="med" w="med" type="none"/>
                  <a:tailEnd len="med" w="med" type="none"/>
                </a:ln>
              </p:spPr>
            </p:cxnSp>
          </p:grpSp>
        </p:grpSp>
      </p:grpSp>
      <p:sp>
        <p:nvSpPr>
          <p:cNvPr id="148" name="Google Shape;148;p18"/>
          <p:cNvSpPr/>
          <p:nvPr/>
        </p:nvSpPr>
        <p:spPr>
          <a:xfrm>
            <a:off x="6162150" y="2123150"/>
            <a:ext cx="151500" cy="153600"/>
          </a:xfrm>
          <a:prstGeom prst="rect">
            <a:avLst/>
          </a:prstGeom>
          <a:solidFill>
            <a:srgbClr val="0BA7EB">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 name="Google Shape;149;p18"/>
          <p:cNvSpPr/>
          <p:nvPr/>
        </p:nvSpPr>
        <p:spPr>
          <a:xfrm>
            <a:off x="6331225" y="2477375"/>
            <a:ext cx="151500" cy="153600"/>
          </a:xfrm>
          <a:prstGeom prst="rect">
            <a:avLst/>
          </a:prstGeom>
          <a:solidFill>
            <a:srgbClr val="0BA7EB">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18"/>
          <p:cNvSpPr/>
          <p:nvPr/>
        </p:nvSpPr>
        <p:spPr>
          <a:xfrm>
            <a:off x="7538075" y="3516225"/>
            <a:ext cx="151500" cy="153600"/>
          </a:xfrm>
          <a:prstGeom prst="rect">
            <a:avLst/>
          </a:prstGeom>
          <a:solidFill>
            <a:srgbClr val="0BA7EB">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18"/>
          <p:cNvSpPr/>
          <p:nvPr/>
        </p:nvSpPr>
        <p:spPr>
          <a:xfrm>
            <a:off x="7705325" y="3854700"/>
            <a:ext cx="151500" cy="153600"/>
          </a:xfrm>
          <a:prstGeom prst="rect">
            <a:avLst/>
          </a:prstGeom>
          <a:solidFill>
            <a:srgbClr val="0BA7EB">
              <a:alpha val="82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9"/>
          <p:cNvSpPr txBox="1"/>
          <p:nvPr>
            <p:ph type="title"/>
          </p:nvPr>
        </p:nvSpPr>
        <p:spPr>
          <a:xfrm>
            <a:off x="311700" y="245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Normalization reduces redundancy in natural images</a:t>
            </a:r>
            <a:endParaRPr/>
          </a:p>
        </p:txBody>
      </p:sp>
      <p:pic>
        <p:nvPicPr>
          <p:cNvPr id="157" name="Google Shape;157;p19"/>
          <p:cNvPicPr preferRelativeResize="0"/>
          <p:nvPr/>
        </p:nvPicPr>
        <p:blipFill rotWithShape="1">
          <a:blip r:embed="rId3">
            <a:alphaModFix/>
          </a:blip>
          <a:srcRect b="0" l="1882" r="7192" t="7612"/>
          <a:stretch/>
        </p:blipFill>
        <p:spPr>
          <a:xfrm>
            <a:off x="2135025" y="1063975"/>
            <a:ext cx="4873949" cy="3714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Normalization induces winner-takes-all competition</a:t>
            </a:r>
            <a:endParaRPr/>
          </a:p>
        </p:txBody>
      </p:sp>
      <p:pic>
        <p:nvPicPr>
          <p:cNvPr id="163" name="Google Shape;163;p20"/>
          <p:cNvPicPr preferRelativeResize="0"/>
          <p:nvPr/>
        </p:nvPicPr>
        <p:blipFill>
          <a:blip r:embed="rId3">
            <a:alphaModFix/>
          </a:blip>
          <a:stretch>
            <a:fillRect/>
          </a:stretch>
        </p:blipFill>
        <p:spPr>
          <a:xfrm>
            <a:off x="1282637" y="1628118"/>
            <a:ext cx="6834375" cy="1713425"/>
          </a:xfrm>
          <a:prstGeom prst="rect">
            <a:avLst/>
          </a:prstGeom>
          <a:noFill/>
          <a:ln>
            <a:noFill/>
          </a:ln>
        </p:spPr>
      </p:pic>
      <p:pic>
        <p:nvPicPr>
          <p:cNvPr id="164" name="Google Shape;164;p20"/>
          <p:cNvPicPr preferRelativeResize="0"/>
          <p:nvPr/>
        </p:nvPicPr>
        <p:blipFill>
          <a:blip r:embed="rId4">
            <a:alphaModFix/>
          </a:blip>
          <a:stretch>
            <a:fillRect/>
          </a:stretch>
        </p:blipFill>
        <p:spPr>
          <a:xfrm>
            <a:off x="1438778" y="3618550"/>
            <a:ext cx="3029700" cy="774250"/>
          </a:xfrm>
          <a:prstGeom prst="rect">
            <a:avLst/>
          </a:prstGeom>
          <a:noFill/>
          <a:ln>
            <a:noFill/>
          </a:ln>
        </p:spPr>
      </p:pic>
      <p:sp>
        <p:nvSpPr>
          <p:cNvPr id="165" name="Google Shape;165;p20"/>
          <p:cNvSpPr/>
          <p:nvPr/>
        </p:nvSpPr>
        <p:spPr>
          <a:xfrm>
            <a:off x="7835650" y="2569150"/>
            <a:ext cx="304500" cy="27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 name="Google Shape;166;p20"/>
          <p:cNvSpPr txBox="1"/>
          <p:nvPr/>
        </p:nvSpPr>
        <p:spPr>
          <a:xfrm>
            <a:off x="6144000" y="44970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Busse, L., Wade, A. R., &amp; Carandini, M. (2009). Representation of concurrent stimuli by population activity in visual cortex. </a:t>
            </a:r>
            <a:r>
              <a:rPr i="1" lang="en" sz="1000">
                <a:solidFill>
                  <a:srgbClr val="222222"/>
                </a:solidFill>
              </a:rPr>
              <a:t>Neuron</a:t>
            </a:r>
            <a:r>
              <a:rPr lang="en" sz="1000">
                <a:solidFill>
                  <a:srgbClr val="222222"/>
                </a:solidFill>
                <a:highlight>
                  <a:srgbClr val="FFFFFF"/>
                </a:highlight>
              </a:rPr>
              <a:t>, </a:t>
            </a:r>
            <a:r>
              <a:rPr i="1" lang="en" sz="1000">
                <a:solidFill>
                  <a:srgbClr val="222222"/>
                </a:solidFill>
              </a:rPr>
              <a:t>64</a:t>
            </a:r>
            <a:r>
              <a:rPr lang="en" sz="1000">
                <a:solidFill>
                  <a:srgbClr val="222222"/>
                </a:solidFill>
                <a:highlight>
                  <a:srgbClr val="FFFFFF"/>
                </a:highlight>
              </a:rPr>
              <a:t>(6), 931-942.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Lexend"/>
                <a:ea typeface="Lexend"/>
                <a:cs typeface="Lexend"/>
                <a:sym typeface="Lexend"/>
              </a:rPr>
              <a:t>Normalization induces winner-takes-all competition</a:t>
            </a:r>
            <a:endParaRPr/>
          </a:p>
        </p:txBody>
      </p:sp>
      <p:pic>
        <p:nvPicPr>
          <p:cNvPr id="172" name="Google Shape;172;p21"/>
          <p:cNvPicPr preferRelativeResize="0"/>
          <p:nvPr/>
        </p:nvPicPr>
        <p:blipFill>
          <a:blip r:embed="rId3">
            <a:alphaModFix/>
          </a:blip>
          <a:stretch>
            <a:fillRect/>
          </a:stretch>
        </p:blipFill>
        <p:spPr>
          <a:xfrm>
            <a:off x="3319074" y="1017725"/>
            <a:ext cx="647700" cy="704850"/>
          </a:xfrm>
          <a:prstGeom prst="rect">
            <a:avLst/>
          </a:prstGeom>
          <a:noFill/>
          <a:ln>
            <a:noFill/>
          </a:ln>
        </p:spPr>
      </p:pic>
      <p:pic>
        <p:nvPicPr>
          <p:cNvPr id="173" name="Google Shape;173;p21"/>
          <p:cNvPicPr preferRelativeResize="0"/>
          <p:nvPr/>
        </p:nvPicPr>
        <p:blipFill rotWithShape="1">
          <a:blip r:embed="rId4">
            <a:alphaModFix/>
          </a:blip>
          <a:srcRect b="0" l="0" r="63440" t="0"/>
          <a:stretch/>
        </p:blipFill>
        <p:spPr>
          <a:xfrm>
            <a:off x="4197763" y="1017725"/>
            <a:ext cx="647700" cy="704850"/>
          </a:xfrm>
          <a:prstGeom prst="rect">
            <a:avLst/>
          </a:prstGeom>
          <a:noFill/>
          <a:ln>
            <a:noFill/>
          </a:ln>
        </p:spPr>
      </p:pic>
      <p:pic>
        <p:nvPicPr>
          <p:cNvPr id="174" name="Google Shape;174;p21"/>
          <p:cNvPicPr preferRelativeResize="0"/>
          <p:nvPr/>
        </p:nvPicPr>
        <p:blipFill>
          <a:blip r:embed="rId5">
            <a:alphaModFix/>
          </a:blip>
          <a:stretch>
            <a:fillRect/>
          </a:stretch>
        </p:blipFill>
        <p:spPr>
          <a:xfrm>
            <a:off x="2066388" y="2365300"/>
            <a:ext cx="1009650" cy="628650"/>
          </a:xfrm>
          <a:prstGeom prst="rect">
            <a:avLst/>
          </a:prstGeom>
          <a:noFill/>
          <a:ln>
            <a:noFill/>
          </a:ln>
        </p:spPr>
      </p:pic>
      <p:pic>
        <p:nvPicPr>
          <p:cNvPr id="175" name="Google Shape;175;p21"/>
          <p:cNvPicPr preferRelativeResize="0"/>
          <p:nvPr/>
        </p:nvPicPr>
        <p:blipFill>
          <a:blip r:embed="rId6">
            <a:alphaModFix/>
          </a:blip>
          <a:stretch>
            <a:fillRect/>
          </a:stretch>
        </p:blipFill>
        <p:spPr>
          <a:xfrm>
            <a:off x="2028288" y="3933200"/>
            <a:ext cx="1085850" cy="590550"/>
          </a:xfrm>
          <a:prstGeom prst="rect">
            <a:avLst/>
          </a:prstGeom>
          <a:noFill/>
          <a:ln>
            <a:noFill/>
          </a:ln>
        </p:spPr>
      </p:pic>
      <p:pic>
        <p:nvPicPr>
          <p:cNvPr id="176" name="Google Shape;176;p21"/>
          <p:cNvPicPr preferRelativeResize="0"/>
          <p:nvPr/>
        </p:nvPicPr>
        <p:blipFill rotWithShape="1">
          <a:blip r:embed="rId4">
            <a:alphaModFix/>
          </a:blip>
          <a:srcRect b="0" l="70916" r="0" t="0"/>
          <a:stretch/>
        </p:blipFill>
        <p:spPr>
          <a:xfrm>
            <a:off x="5900938" y="1017725"/>
            <a:ext cx="515250" cy="704850"/>
          </a:xfrm>
          <a:prstGeom prst="rect">
            <a:avLst/>
          </a:prstGeom>
          <a:noFill/>
          <a:ln>
            <a:noFill/>
          </a:ln>
        </p:spPr>
      </p:pic>
      <p:pic>
        <p:nvPicPr>
          <p:cNvPr id="177" name="Google Shape;177;p21"/>
          <p:cNvPicPr preferRelativeResize="0"/>
          <p:nvPr/>
        </p:nvPicPr>
        <p:blipFill rotWithShape="1">
          <a:blip r:embed="rId4">
            <a:alphaModFix/>
          </a:blip>
          <a:srcRect b="0" l="35900" r="30600" t="0"/>
          <a:stretch/>
        </p:blipFill>
        <p:spPr>
          <a:xfrm>
            <a:off x="5076463" y="1017725"/>
            <a:ext cx="593475" cy="704850"/>
          </a:xfrm>
          <a:prstGeom prst="rect">
            <a:avLst/>
          </a:prstGeom>
          <a:noFill/>
          <a:ln>
            <a:noFill/>
          </a:ln>
        </p:spPr>
      </p:pic>
      <p:pic>
        <p:nvPicPr>
          <p:cNvPr id="178" name="Google Shape;178;p21"/>
          <p:cNvPicPr preferRelativeResize="0"/>
          <p:nvPr/>
        </p:nvPicPr>
        <p:blipFill>
          <a:blip r:embed="rId7">
            <a:alphaModFix/>
          </a:blip>
          <a:stretch>
            <a:fillRect/>
          </a:stretch>
        </p:blipFill>
        <p:spPr>
          <a:xfrm>
            <a:off x="3037951" y="1666975"/>
            <a:ext cx="3482376" cy="3476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